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92"/>
  </p:notesMasterIdLst>
  <p:handoutMasterIdLst>
    <p:handoutMasterId r:id="rId293"/>
  </p:handoutMasterIdLst>
  <p:sldIdLst>
    <p:sldId id="316" r:id="rId5"/>
    <p:sldId id="404" r:id="rId6"/>
    <p:sldId id="405" r:id="rId7"/>
    <p:sldId id="469" r:id="rId8"/>
    <p:sldId id="470" r:id="rId9"/>
    <p:sldId id="472" r:id="rId10"/>
    <p:sldId id="488" r:id="rId11"/>
    <p:sldId id="489" r:id="rId12"/>
    <p:sldId id="490" r:id="rId13"/>
    <p:sldId id="473" r:id="rId14"/>
    <p:sldId id="474" r:id="rId15"/>
    <p:sldId id="491" r:id="rId16"/>
    <p:sldId id="492" r:id="rId17"/>
    <p:sldId id="475" r:id="rId18"/>
    <p:sldId id="476" r:id="rId19"/>
    <p:sldId id="477" r:id="rId20"/>
    <p:sldId id="478" r:id="rId21"/>
    <p:sldId id="479" r:id="rId22"/>
    <p:sldId id="480" r:id="rId23"/>
    <p:sldId id="481" r:id="rId24"/>
    <p:sldId id="482" r:id="rId25"/>
    <p:sldId id="483" r:id="rId26"/>
    <p:sldId id="484" r:id="rId27"/>
    <p:sldId id="485" r:id="rId28"/>
    <p:sldId id="486" r:id="rId29"/>
    <p:sldId id="487" r:id="rId30"/>
    <p:sldId id="471" r:id="rId31"/>
    <p:sldId id="493" r:id="rId32"/>
    <p:sldId id="494" r:id="rId33"/>
    <p:sldId id="495" r:id="rId34"/>
    <p:sldId id="496" r:id="rId35"/>
    <p:sldId id="497" r:id="rId36"/>
    <p:sldId id="498" r:id="rId37"/>
    <p:sldId id="499" r:id="rId38"/>
    <p:sldId id="500" r:id="rId39"/>
    <p:sldId id="501" r:id="rId40"/>
    <p:sldId id="502" r:id="rId41"/>
    <p:sldId id="503" r:id="rId42"/>
    <p:sldId id="504" r:id="rId43"/>
    <p:sldId id="505" r:id="rId44"/>
    <p:sldId id="506" r:id="rId45"/>
    <p:sldId id="507" r:id="rId46"/>
    <p:sldId id="508" r:id="rId47"/>
    <p:sldId id="509" r:id="rId48"/>
    <p:sldId id="510" r:id="rId49"/>
    <p:sldId id="511" r:id="rId50"/>
    <p:sldId id="512" r:id="rId51"/>
    <p:sldId id="513" r:id="rId52"/>
    <p:sldId id="514" r:id="rId53"/>
    <p:sldId id="515" r:id="rId54"/>
    <p:sldId id="516" r:id="rId55"/>
    <p:sldId id="517" r:id="rId56"/>
    <p:sldId id="518" r:id="rId57"/>
    <p:sldId id="519" r:id="rId58"/>
    <p:sldId id="520" r:id="rId59"/>
    <p:sldId id="521" r:id="rId60"/>
    <p:sldId id="522" r:id="rId61"/>
    <p:sldId id="523" r:id="rId62"/>
    <p:sldId id="524" r:id="rId63"/>
    <p:sldId id="525" r:id="rId64"/>
    <p:sldId id="526" r:id="rId65"/>
    <p:sldId id="527" r:id="rId66"/>
    <p:sldId id="528" r:id="rId67"/>
    <p:sldId id="529" r:id="rId68"/>
    <p:sldId id="530" r:id="rId69"/>
    <p:sldId id="531" r:id="rId70"/>
    <p:sldId id="532" r:id="rId71"/>
    <p:sldId id="533" r:id="rId72"/>
    <p:sldId id="534" r:id="rId73"/>
    <p:sldId id="535" r:id="rId74"/>
    <p:sldId id="536" r:id="rId75"/>
    <p:sldId id="549" r:id="rId76"/>
    <p:sldId id="550" r:id="rId77"/>
    <p:sldId id="551" r:id="rId78"/>
    <p:sldId id="552" r:id="rId79"/>
    <p:sldId id="553" r:id="rId80"/>
    <p:sldId id="554" r:id="rId81"/>
    <p:sldId id="555" r:id="rId82"/>
    <p:sldId id="540" r:id="rId83"/>
    <p:sldId id="541" r:id="rId84"/>
    <p:sldId id="542" r:id="rId85"/>
    <p:sldId id="543" r:id="rId86"/>
    <p:sldId id="544" r:id="rId87"/>
    <p:sldId id="545" r:id="rId88"/>
    <p:sldId id="546" r:id="rId89"/>
    <p:sldId id="547" r:id="rId90"/>
    <p:sldId id="548" r:id="rId91"/>
    <p:sldId id="559" r:id="rId92"/>
    <p:sldId id="560" r:id="rId93"/>
    <p:sldId id="561" r:id="rId94"/>
    <p:sldId id="562" r:id="rId95"/>
    <p:sldId id="563" r:id="rId96"/>
    <p:sldId id="564" r:id="rId97"/>
    <p:sldId id="565" r:id="rId98"/>
    <p:sldId id="566" r:id="rId99"/>
    <p:sldId id="567" r:id="rId100"/>
    <p:sldId id="568" r:id="rId101"/>
    <p:sldId id="569" r:id="rId102"/>
    <p:sldId id="556" r:id="rId103"/>
    <p:sldId id="557" r:id="rId104"/>
    <p:sldId id="558" r:id="rId105"/>
    <p:sldId id="570" r:id="rId106"/>
    <p:sldId id="571" r:id="rId107"/>
    <p:sldId id="572" r:id="rId108"/>
    <p:sldId id="573" r:id="rId109"/>
    <p:sldId id="586" r:id="rId110"/>
    <p:sldId id="584" r:id="rId111"/>
    <p:sldId id="587" r:id="rId112"/>
    <p:sldId id="585" r:id="rId113"/>
    <p:sldId id="588" r:id="rId114"/>
    <p:sldId id="589" r:id="rId115"/>
    <p:sldId id="590" r:id="rId116"/>
    <p:sldId id="591" r:id="rId117"/>
    <p:sldId id="592" r:id="rId118"/>
    <p:sldId id="593" r:id="rId119"/>
    <p:sldId id="594" r:id="rId120"/>
    <p:sldId id="595" r:id="rId121"/>
    <p:sldId id="596" r:id="rId122"/>
    <p:sldId id="574" r:id="rId123"/>
    <p:sldId id="575" r:id="rId124"/>
    <p:sldId id="597" r:id="rId125"/>
    <p:sldId id="598" r:id="rId126"/>
    <p:sldId id="599" r:id="rId127"/>
    <p:sldId id="600" r:id="rId128"/>
    <p:sldId id="601" r:id="rId129"/>
    <p:sldId id="602" r:id="rId130"/>
    <p:sldId id="603" r:id="rId131"/>
    <p:sldId id="604" r:id="rId132"/>
    <p:sldId id="605" r:id="rId133"/>
    <p:sldId id="577" r:id="rId134"/>
    <p:sldId id="701" r:id="rId135"/>
    <p:sldId id="702" r:id="rId136"/>
    <p:sldId id="703" r:id="rId137"/>
    <p:sldId id="578" r:id="rId138"/>
    <p:sldId id="579" r:id="rId139"/>
    <p:sldId id="576" r:id="rId140"/>
    <p:sldId id="580" r:id="rId141"/>
    <p:sldId id="581" r:id="rId142"/>
    <p:sldId id="606" r:id="rId143"/>
    <p:sldId id="582" r:id="rId144"/>
    <p:sldId id="607" r:id="rId145"/>
    <p:sldId id="583" r:id="rId146"/>
    <p:sldId id="608" r:id="rId147"/>
    <p:sldId id="609" r:id="rId148"/>
    <p:sldId id="610" r:id="rId149"/>
    <p:sldId id="611" r:id="rId150"/>
    <p:sldId id="612" r:id="rId151"/>
    <p:sldId id="650" r:id="rId152"/>
    <p:sldId id="613" r:id="rId153"/>
    <p:sldId id="614" r:id="rId154"/>
    <p:sldId id="615" r:id="rId155"/>
    <p:sldId id="616" r:id="rId156"/>
    <p:sldId id="617" r:id="rId157"/>
    <p:sldId id="618" r:id="rId158"/>
    <p:sldId id="619" r:id="rId159"/>
    <p:sldId id="620" r:id="rId160"/>
    <p:sldId id="621" r:id="rId161"/>
    <p:sldId id="622" r:id="rId162"/>
    <p:sldId id="623" r:id="rId163"/>
    <p:sldId id="624" r:id="rId164"/>
    <p:sldId id="625" r:id="rId165"/>
    <p:sldId id="626" r:id="rId166"/>
    <p:sldId id="627" r:id="rId167"/>
    <p:sldId id="628" r:id="rId168"/>
    <p:sldId id="629" r:id="rId169"/>
    <p:sldId id="630" r:id="rId170"/>
    <p:sldId id="631" r:id="rId171"/>
    <p:sldId id="632" r:id="rId172"/>
    <p:sldId id="633" r:id="rId173"/>
    <p:sldId id="634" r:id="rId174"/>
    <p:sldId id="635" r:id="rId175"/>
    <p:sldId id="636" r:id="rId176"/>
    <p:sldId id="637" r:id="rId177"/>
    <p:sldId id="638" r:id="rId178"/>
    <p:sldId id="639" r:id="rId179"/>
    <p:sldId id="640" r:id="rId180"/>
    <p:sldId id="641" r:id="rId181"/>
    <p:sldId id="642" r:id="rId182"/>
    <p:sldId id="643" r:id="rId183"/>
    <p:sldId id="644" r:id="rId184"/>
    <p:sldId id="645" r:id="rId185"/>
    <p:sldId id="646" r:id="rId186"/>
    <p:sldId id="647" r:id="rId187"/>
    <p:sldId id="648" r:id="rId188"/>
    <p:sldId id="649" r:id="rId189"/>
    <p:sldId id="651" r:id="rId190"/>
    <p:sldId id="652" r:id="rId191"/>
    <p:sldId id="653" r:id="rId192"/>
    <p:sldId id="654" r:id="rId193"/>
    <p:sldId id="655" r:id="rId194"/>
    <p:sldId id="656" r:id="rId195"/>
    <p:sldId id="657" r:id="rId196"/>
    <p:sldId id="661" r:id="rId197"/>
    <p:sldId id="658" r:id="rId198"/>
    <p:sldId id="659" r:id="rId199"/>
    <p:sldId id="660" r:id="rId200"/>
    <p:sldId id="662" r:id="rId201"/>
    <p:sldId id="663" r:id="rId202"/>
    <p:sldId id="664" r:id="rId203"/>
    <p:sldId id="665" r:id="rId204"/>
    <p:sldId id="666" r:id="rId205"/>
    <p:sldId id="667" r:id="rId206"/>
    <p:sldId id="668" r:id="rId207"/>
    <p:sldId id="669" r:id="rId208"/>
    <p:sldId id="670" r:id="rId209"/>
    <p:sldId id="671" r:id="rId210"/>
    <p:sldId id="672" r:id="rId211"/>
    <p:sldId id="673" r:id="rId212"/>
    <p:sldId id="674" r:id="rId213"/>
    <p:sldId id="675" r:id="rId214"/>
    <p:sldId id="676" r:id="rId215"/>
    <p:sldId id="677" r:id="rId216"/>
    <p:sldId id="678" r:id="rId217"/>
    <p:sldId id="679" r:id="rId218"/>
    <p:sldId id="680" r:id="rId219"/>
    <p:sldId id="681" r:id="rId220"/>
    <p:sldId id="682" r:id="rId221"/>
    <p:sldId id="683" r:id="rId222"/>
    <p:sldId id="684" r:id="rId223"/>
    <p:sldId id="685" r:id="rId224"/>
    <p:sldId id="686" r:id="rId225"/>
    <p:sldId id="687" r:id="rId226"/>
    <p:sldId id="688" r:id="rId227"/>
    <p:sldId id="689" r:id="rId228"/>
    <p:sldId id="690" r:id="rId229"/>
    <p:sldId id="691" r:id="rId230"/>
    <p:sldId id="692" r:id="rId231"/>
    <p:sldId id="693" r:id="rId232"/>
    <p:sldId id="694" r:id="rId233"/>
    <p:sldId id="695" r:id="rId234"/>
    <p:sldId id="696" r:id="rId235"/>
    <p:sldId id="697" r:id="rId236"/>
    <p:sldId id="698" r:id="rId237"/>
    <p:sldId id="699" r:id="rId238"/>
    <p:sldId id="700" r:id="rId239"/>
    <p:sldId id="704" r:id="rId240"/>
    <p:sldId id="705" r:id="rId241"/>
    <p:sldId id="706" r:id="rId242"/>
    <p:sldId id="707" r:id="rId243"/>
    <p:sldId id="708" r:id="rId244"/>
    <p:sldId id="709" r:id="rId245"/>
    <p:sldId id="710" r:id="rId246"/>
    <p:sldId id="711" r:id="rId247"/>
    <p:sldId id="712" r:id="rId248"/>
    <p:sldId id="713" r:id="rId249"/>
    <p:sldId id="714" r:id="rId250"/>
    <p:sldId id="715" r:id="rId251"/>
    <p:sldId id="716" r:id="rId252"/>
    <p:sldId id="717" r:id="rId253"/>
    <p:sldId id="718" r:id="rId254"/>
    <p:sldId id="719" r:id="rId255"/>
    <p:sldId id="720" r:id="rId256"/>
    <p:sldId id="721" r:id="rId257"/>
    <p:sldId id="722" r:id="rId258"/>
    <p:sldId id="724" r:id="rId259"/>
    <p:sldId id="723" r:id="rId260"/>
    <p:sldId id="725" r:id="rId261"/>
    <p:sldId id="726" r:id="rId262"/>
    <p:sldId id="727" r:id="rId263"/>
    <p:sldId id="728" r:id="rId264"/>
    <p:sldId id="730" r:id="rId265"/>
    <p:sldId id="729" r:id="rId266"/>
    <p:sldId id="731" r:id="rId267"/>
    <p:sldId id="732" r:id="rId268"/>
    <p:sldId id="733" r:id="rId269"/>
    <p:sldId id="734" r:id="rId270"/>
    <p:sldId id="735" r:id="rId271"/>
    <p:sldId id="736" r:id="rId272"/>
    <p:sldId id="737" r:id="rId273"/>
    <p:sldId id="738" r:id="rId274"/>
    <p:sldId id="739" r:id="rId275"/>
    <p:sldId id="740" r:id="rId276"/>
    <p:sldId id="741" r:id="rId277"/>
    <p:sldId id="742" r:id="rId278"/>
    <p:sldId id="743" r:id="rId279"/>
    <p:sldId id="744" r:id="rId280"/>
    <p:sldId id="745" r:id="rId281"/>
    <p:sldId id="746" r:id="rId282"/>
    <p:sldId id="747" r:id="rId283"/>
    <p:sldId id="748" r:id="rId284"/>
    <p:sldId id="749" r:id="rId285"/>
    <p:sldId id="750" r:id="rId286"/>
    <p:sldId id="751" r:id="rId287"/>
    <p:sldId id="752" r:id="rId288"/>
    <p:sldId id="753" r:id="rId289"/>
    <p:sldId id="339" r:id="rId290"/>
    <p:sldId id="364" r:id="rId291"/>
  </p:sldIdLst>
  <p:sldSz cx="9144000" cy="6858000" type="screen4x3"/>
  <p:notesSz cx="6858000" cy="9144000"/>
  <p:custDataLst>
    <p:tags r:id="rId2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5FB1F9-9E28-4A76-A613-1C2180CDB4F7}">
          <p14:sldIdLst>
            <p14:sldId id="316"/>
            <p14:sldId id="404"/>
            <p14:sldId id="405"/>
            <p14:sldId id="469"/>
            <p14:sldId id="470"/>
            <p14:sldId id="472"/>
            <p14:sldId id="488"/>
            <p14:sldId id="489"/>
            <p14:sldId id="490"/>
            <p14:sldId id="473"/>
            <p14:sldId id="474"/>
            <p14:sldId id="491"/>
            <p14:sldId id="492"/>
            <p14:sldId id="475"/>
            <p14:sldId id="476"/>
            <p14:sldId id="477"/>
            <p14:sldId id="478"/>
            <p14:sldId id="479"/>
            <p14:sldId id="480"/>
            <p14:sldId id="481"/>
            <p14:sldId id="482"/>
            <p14:sldId id="483"/>
            <p14:sldId id="484"/>
            <p14:sldId id="485"/>
            <p14:sldId id="486"/>
            <p14:sldId id="487"/>
            <p14:sldId id="47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49"/>
            <p14:sldId id="550"/>
            <p14:sldId id="551"/>
            <p14:sldId id="552"/>
            <p14:sldId id="553"/>
            <p14:sldId id="554"/>
            <p14:sldId id="555"/>
            <p14:sldId id="540"/>
            <p14:sldId id="541"/>
            <p14:sldId id="542"/>
            <p14:sldId id="543"/>
            <p14:sldId id="544"/>
            <p14:sldId id="545"/>
            <p14:sldId id="546"/>
            <p14:sldId id="547"/>
            <p14:sldId id="548"/>
            <p14:sldId id="559"/>
            <p14:sldId id="560"/>
            <p14:sldId id="561"/>
            <p14:sldId id="562"/>
            <p14:sldId id="563"/>
            <p14:sldId id="564"/>
            <p14:sldId id="565"/>
            <p14:sldId id="566"/>
            <p14:sldId id="567"/>
            <p14:sldId id="568"/>
            <p14:sldId id="569"/>
            <p14:sldId id="556"/>
            <p14:sldId id="557"/>
            <p14:sldId id="558"/>
            <p14:sldId id="570"/>
            <p14:sldId id="571"/>
            <p14:sldId id="572"/>
            <p14:sldId id="573"/>
            <p14:sldId id="586"/>
            <p14:sldId id="584"/>
            <p14:sldId id="587"/>
            <p14:sldId id="585"/>
            <p14:sldId id="588"/>
            <p14:sldId id="589"/>
            <p14:sldId id="590"/>
            <p14:sldId id="591"/>
            <p14:sldId id="592"/>
            <p14:sldId id="593"/>
            <p14:sldId id="594"/>
            <p14:sldId id="595"/>
            <p14:sldId id="596"/>
            <p14:sldId id="574"/>
            <p14:sldId id="575"/>
            <p14:sldId id="597"/>
            <p14:sldId id="598"/>
            <p14:sldId id="599"/>
            <p14:sldId id="600"/>
            <p14:sldId id="601"/>
            <p14:sldId id="602"/>
            <p14:sldId id="603"/>
            <p14:sldId id="604"/>
            <p14:sldId id="605"/>
            <p14:sldId id="577"/>
            <p14:sldId id="701"/>
            <p14:sldId id="702"/>
            <p14:sldId id="703"/>
            <p14:sldId id="578"/>
            <p14:sldId id="579"/>
            <p14:sldId id="576"/>
            <p14:sldId id="580"/>
            <p14:sldId id="581"/>
            <p14:sldId id="606"/>
            <p14:sldId id="582"/>
            <p14:sldId id="607"/>
            <p14:sldId id="583"/>
            <p14:sldId id="608"/>
            <p14:sldId id="609"/>
            <p14:sldId id="610"/>
            <p14:sldId id="611"/>
            <p14:sldId id="612"/>
            <p14:sldId id="650"/>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 id="656"/>
            <p14:sldId id="657"/>
            <p14:sldId id="661"/>
            <p14:sldId id="658"/>
            <p14:sldId id="659"/>
            <p14:sldId id="660"/>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4"/>
            <p14:sldId id="723"/>
            <p14:sldId id="725"/>
            <p14:sldId id="726"/>
            <p14:sldId id="727"/>
            <p14:sldId id="728"/>
            <p14:sldId id="730"/>
            <p14:sldId id="729"/>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78333" autoAdjust="0"/>
  </p:normalViewPr>
  <p:slideViewPr>
    <p:cSldViewPr snapToObjects="1" showGuides="1">
      <p:cViewPr varScale="1">
        <p:scale>
          <a:sx n="89" d="100"/>
          <a:sy n="89" d="100"/>
        </p:scale>
        <p:origin x="1195" y="91"/>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tableStyles" Target="tableStyles.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notesMaster" Target="notesMasters/notesMaster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handoutMaster" Target="handoutMasters/handoutMaster1.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tags" Target="tags/tag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commentAuthors" Target="commentAuthor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presProps" Target="presProp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viewProps" Target="viewProp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theme" Target="theme/theme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2019-04-26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4/26/2019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27097" y="33068"/>
            <a:ext cx="1371601" cy="1317695"/>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Python Programming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smtClean="0">
                <a:ea typeface="ＭＳ Ｐゴシック" panose="020B0600070205080204" pitchFamily="34" charset="-128"/>
              </a:rPr>
              <a:t>Regular Expression</a:t>
            </a:r>
            <a:endParaRPr lang="en-IN" altLang="en-US" smtClean="0">
              <a:ea typeface="ＭＳ Ｐゴシック" panose="020B0600070205080204" pitchFamily="34" charset="-128"/>
            </a:endParaRPr>
          </a:p>
        </p:txBody>
      </p:sp>
      <p:sp>
        <p:nvSpPr>
          <p:cNvPr id="3" name="Content Placeholder 2"/>
          <p:cNvSpPr>
            <a:spLocks noGrp="1"/>
          </p:cNvSpPr>
          <p:nvPr>
            <p:ph idx="4294967295"/>
          </p:nvPr>
        </p:nvSpPr>
        <p:spPr>
          <a:xfrm>
            <a:off x="488352" y="1219200"/>
            <a:ext cx="8077200" cy="4572000"/>
          </a:xfrm>
          <a:prstGeom prst="rect">
            <a:avLst/>
          </a:prstGeom>
        </p:spPr>
        <p:txBody>
          <a:bodyPr/>
          <a:lstStyle/>
          <a:p>
            <a:pPr>
              <a:defRPr/>
            </a:pPr>
            <a:r>
              <a:rPr lang="en-IN" dirty="0"/>
              <a:t>In regular expressions, there are twelve </a:t>
            </a:r>
            <a:r>
              <a:rPr lang="en-IN" dirty="0" smtClean="0"/>
              <a:t>meta characters </a:t>
            </a:r>
            <a:r>
              <a:rPr lang="en-IN" dirty="0"/>
              <a:t>that should be escaped </a:t>
            </a:r>
            <a:r>
              <a:rPr lang="en-IN" dirty="0" smtClean="0"/>
              <a:t>if they </a:t>
            </a:r>
            <a:r>
              <a:rPr lang="en-IN" dirty="0"/>
              <a:t>are to be used with their literal meaning</a:t>
            </a:r>
            <a:r>
              <a:rPr lang="en-IN" dirty="0" smtClean="0"/>
              <a:t>:</a:t>
            </a:r>
          </a:p>
          <a:p>
            <a:pPr>
              <a:defRPr/>
            </a:pPr>
            <a:r>
              <a:rPr lang="en-IN" dirty="0" smtClean="0"/>
              <a:t>Backslash </a:t>
            </a:r>
            <a:r>
              <a:rPr lang="en-IN" dirty="0"/>
              <a:t>\</a:t>
            </a:r>
          </a:p>
          <a:p>
            <a:pPr marL="0" indent="0">
              <a:buFontTx/>
              <a:buNone/>
              <a:defRPr/>
            </a:pPr>
            <a:r>
              <a:rPr lang="en-IN" dirty="0"/>
              <a:t>• Caret ^</a:t>
            </a:r>
          </a:p>
          <a:p>
            <a:pPr marL="0" indent="0">
              <a:buFontTx/>
              <a:buNone/>
              <a:defRPr/>
            </a:pPr>
            <a:r>
              <a:rPr lang="en-IN" dirty="0"/>
              <a:t>• Dollar sign $</a:t>
            </a:r>
          </a:p>
          <a:p>
            <a:pPr marL="0" indent="0">
              <a:buFontTx/>
              <a:buNone/>
              <a:defRPr/>
            </a:pPr>
            <a:r>
              <a:rPr lang="en-IN" dirty="0"/>
              <a:t>• Dot .</a:t>
            </a:r>
          </a:p>
        </p:txBody>
      </p:sp>
      <p:sp>
        <p:nvSpPr>
          <p:cNvPr id="184325"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D3DD369-1C40-45DF-A6A2-C7488F89EB4F}" type="slidenum">
              <a:rPr lang="en-US" altLang="en-US" sz="1400" smtClean="0"/>
              <a:pPr>
                <a:spcBef>
                  <a:spcPct val="0"/>
                </a:spcBef>
                <a:buFontTx/>
                <a:buNone/>
              </a:pPr>
              <a:t>10</a:t>
            </a:fld>
            <a:endParaRPr lang="en-US" altLang="en-US" sz="1400" smtClean="0"/>
          </a:p>
        </p:txBody>
      </p:sp>
    </p:spTree>
    <p:extLst>
      <p:ext uri="{BB962C8B-B14F-4D97-AF65-F5344CB8AC3E}">
        <p14:creationId xmlns:p14="http://schemas.microsoft.com/office/powerpoint/2010/main" val="86575728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following is a list of those third-party libraries with their download URLs:</a:t>
            </a:r>
          </a:p>
          <a:p>
            <a:r>
              <a:rPr lang="en-US" dirty="0" err="1"/>
              <a:t>ff</a:t>
            </a:r>
            <a:r>
              <a:rPr lang="en-US" dirty="0"/>
              <a:t> </a:t>
            </a:r>
            <a:r>
              <a:rPr lang="en-US" dirty="0" err="1"/>
              <a:t>ntplib</a:t>
            </a:r>
            <a:r>
              <a:rPr lang="en-US" dirty="0"/>
              <a:t>: https://pypi.python.org/pypi/ntplib/</a:t>
            </a:r>
          </a:p>
          <a:p>
            <a:r>
              <a:rPr lang="en-US" dirty="0" err="1"/>
              <a:t>ff</a:t>
            </a:r>
            <a:r>
              <a:rPr lang="en-US" dirty="0"/>
              <a:t> diesel: https://pypi.python.org/pypi/diesel/</a:t>
            </a:r>
          </a:p>
          <a:p>
            <a:r>
              <a:rPr lang="en-US" dirty="0" err="1"/>
              <a:t>ff</a:t>
            </a:r>
            <a:r>
              <a:rPr lang="en-US" dirty="0"/>
              <a:t> </a:t>
            </a:r>
            <a:r>
              <a:rPr lang="en-US" dirty="0" err="1"/>
              <a:t>nmap</a:t>
            </a:r>
            <a:r>
              <a:rPr lang="en-US" dirty="0"/>
              <a:t>: https://pypi.python.org/pypi/python-nmap</a:t>
            </a:r>
          </a:p>
          <a:p>
            <a:r>
              <a:rPr lang="en-US" dirty="0" err="1"/>
              <a:t>ff</a:t>
            </a:r>
            <a:r>
              <a:rPr lang="en-US" dirty="0"/>
              <a:t> </a:t>
            </a:r>
            <a:r>
              <a:rPr lang="en-US" dirty="0" err="1"/>
              <a:t>scapy</a:t>
            </a:r>
            <a:r>
              <a:rPr lang="en-US" dirty="0"/>
              <a:t>: https://pypi.python.org/pypi/scapy</a:t>
            </a:r>
          </a:p>
          <a:p>
            <a:r>
              <a:rPr lang="en-US" dirty="0" err="1"/>
              <a:t>ff</a:t>
            </a:r>
            <a:r>
              <a:rPr lang="en-US" dirty="0"/>
              <a:t> </a:t>
            </a:r>
            <a:r>
              <a:rPr lang="en-US" dirty="0" err="1"/>
              <a:t>netifaces</a:t>
            </a:r>
            <a:r>
              <a:rPr lang="en-US" dirty="0"/>
              <a:t>: https://pypi.python.org/pypi/netifaces/</a:t>
            </a:r>
          </a:p>
          <a:p>
            <a:r>
              <a:rPr lang="en-US" dirty="0" err="1"/>
              <a:t>ff</a:t>
            </a:r>
            <a:r>
              <a:rPr lang="en-US" dirty="0"/>
              <a:t> </a:t>
            </a:r>
            <a:r>
              <a:rPr lang="en-US" dirty="0" err="1"/>
              <a:t>netaddr</a:t>
            </a:r>
            <a:r>
              <a:rPr lang="en-US" dirty="0"/>
              <a:t>: https://pypi.python.org/pypi/netaddr</a:t>
            </a:r>
          </a:p>
          <a:p>
            <a:r>
              <a:rPr lang="en-US" dirty="0" err="1"/>
              <a:t>ff</a:t>
            </a:r>
            <a:r>
              <a:rPr lang="en-US" dirty="0"/>
              <a:t> </a:t>
            </a:r>
            <a:r>
              <a:rPr lang="en-US" dirty="0" err="1"/>
              <a:t>pyopenssl</a:t>
            </a:r>
            <a:r>
              <a:rPr lang="en-US" dirty="0"/>
              <a:t>: https://pypi.python.org/pypi/pyOpenSSL</a:t>
            </a:r>
            <a:endParaRPr lang="en-IN" dirty="0"/>
          </a:p>
        </p:txBody>
      </p:sp>
      <p:sp>
        <p:nvSpPr>
          <p:cNvPr id="3" name="Title 2"/>
          <p:cNvSpPr>
            <a:spLocks noGrp="1"/>
          </p:cNvSpPr>
          <p:nvPr>
            <p:ph type="title"/>
          </p:nvPr>
        </p:nvSpPr>
        <p:spPr/>
        <p:txBody>
          <a:bodyPr>
            <a:normAutofit/>
          </a:bodyPr>
          <a:lstStyle/>
          <a:p>
            <a:r>
              <a:rPr lang="en-IN" b="0" dirty="0"/>
              <a:t>Sockets, IPv4, </a:t>
            </a:r>
            <a:r>
              <a:rPr lang="en-IN" b="0" dirty="0" smtClean="0"/>
              <a:t>and Simple Client/Server Programming</a:t>
            </a:r>
            <a:endParaRPr lang="en-IN" dirty="0"/>
          </a:p>
        </p:txBody>
      </p:sp>
    </p:spTree>
    <p:extLst>
      <p:ext uri="{BB962C8B-B14F-4D97-AF65-F5344CB8AC3E}">
        <p14:creationId xmlns:p14="http://schemas.microsoft.com/office/powerpoint/2010/main" val="4107387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pygeocoder</a:t>
            </a:r>
            <a:r>
              <a:rPr lang="en-US" dirty="0"/>
              <a:t>: https://pypi.python.org/pypi/pygocoder</a:t>
            </a:r>
          </a:p>
          <a:p>
            <a:r>
              <a:rPr lang="en-US" dirty="0" err="1"/>
              <a:t>ff</a:t>
            </a:r>
            <a:r>
              <a:rPr lang="en-US" dirty="0"/>
              <a:t> </a:t>
            </a:r>
            <a:r>
              <a:rPr lang="en-US" dirty="0" err="1"/>
              <a:t>pyyaml</a:t>
            </a:r>
            <a:r>
              <a:rPr lang="en-US" dirty="0"/>
              <a:t>: https://pypi.python.org/pypi/PyYAML</a:t>
            </a:r>
          </a:p>
          <a:p>
            <a:r>
              <a:rPr lang="en-US" dirty="0" err="1"/>
              <a:t>ff</a:t>
            </a:r>
            <a:r>
              <a:rPr lang="en-US" dirty="0"/>
              <a:t> requests: https://pypi.python.org/pypi/requests</a:t>
            </a:r>
          </a:p>
          <a:p>
            <a:r>
              <a:rPr lang="en-US" dirty="0" err="1"/>
              <a:t>ff</a:t>
            </a:r>
            <a:r>
              <a:rPr lang="en-US" dirty="0"/>
              <a:t> </a:t>
            </a:r>
            <a:r>
              <a:rPr lang="en-US" dirty="0" err="1"/>
              <a:t>feedparser</a:t>
            </a:r>
            <a:r>
              <a:rPr lang="en-US" dirty="0"/>
              <a:t>: https://pypi.python.org/pypi/feedparser</a:t>
            </a:r>
          </a:p>
          <a:p>
            <a:r>
              <a:rPr lang="en-US" dirty="0" err="1"/>
              <a:t>ff</a:t>
            </a:r>
            <a:r>
              <a:rPr lang="en-US" dirty="0"/>
              <a:t> </a:t>
            </a:r>
            <a:r>
              <a:rPr lang="en-US" dirty="0" err="1"/>
              <a:t>paramiko</a:t>
            </a:r>
            <a:r>
              <a:rPr lang="en-US" dirty="0"/>
              <a:t>: https://pypi.python.org/pypi/paramiko/</a:t>
            </a:r>
          </a:p>
          <a:p>
            <a:r>
              <a:rPr lang="en-US" dirty="0" err="1"/>
              <a:t>ff</a:t>
            </a:r>
            <a:r>
              <a:rPr lang="en-US" dirty="0"/>
              <a:t> fabric: https://pypi.python.org/pypi/Fabric</a:t>
            </a:r>
          </a:p>
          <a:p>
            <a:r>
              <a:rPr lang="en-US" dirty="0" err="1"/>
              <a:t>ff</a:t>
            </a:r>
            <a:r>
              <a:rPr lang="en-US" dirty="0"/>
              <a:t> supervisor: https://pypi.python.org/pypi/supervisor</a:t>
            </a:r>
          </a:p>
          <a:p>
            <a:r>
              <a:rPr lang="en-US" dirty="0" err="1"/>
              <a:t>ff</a:t>
            </a:r>
            <a:r>
              <a:rPr lang="en-US" dirty="0"/>
              <a:t> </a:t>
            </a:r>
            <a:r>
              <a:rPr lang="en-US" dirty="0" err="1"/>
              <a:t>xmlrpclib</a:t>
            </a:r>
            <a:r>
              <a:rPr lang="en-US" dirty="0"/>
              <a:t>: https://pypi.python.org/pypi/xmlrpclib</a:t>
            </a:r>
          </a:p>
          <a:p>
            <a:r>
              <a:rPr lang="en-US" dirty="0" err="1"/>
              <a:t>ff</a:t>
            </a:r>
            <a:r>
              <a:rPr lang="en-US" dirty="0"/>
              <a:t> </a:t>
            </a:r>
            <a:r>
              <a:rPr lang="en-US" dirty="0" err="1"/>
              <a:t>SOAPpy</a:t>
            </a:r>
            <a:r>
              <a:rPr lang="en-US" dirty="0"/>
              <a:t>: https://pypi.python.org/pypi/SOAPpy</a:t>
            </a:r>
          </a:p>
          <a:p>
            <a:r>
              <a:rPr lang="en-US" dirty="0" err="1"/>
              <a:t>ff</a:t>
            </a:r>
            <a:r>
              <a:rPr lang="en-US" dirty="0"/>
              <a:t> bottlenose: https://pypi.python.org/pypi/bottlenose</a:t>
            </a:r>
          </a:p>
          <a:p>
            <a:r>
              <a:rPr lang="en-US" dirty="0" err="1"/>
              <a:t>ff</a:t>
            </a:r>
            <a:r>
              <a:rPr lang="en-US" dirty="0"/>
              <a:t> construct: https://pypi.python.org/pypi/construct</a:t>
            </a:r>
            <a:endParaRPr lang="en-IN" dirty="0"/>
          </a:p>
        </p:txBody>
      </p:sp>
      <p:sp>
        <p:nvSpPr>
          <p:cNvPr id="3" name="Title 2"/>
          <p:cNvSpPr>
            <a:spLocks noGrp="1"/>
          </p:cNvSpPr>
          <p:nvPr>
            <p:ph type="title"/>
          </p:nvPr>
        </p:nvSpPr>
        <p:spPr/>
        <p:txBody>
          <a:bodyPr>
            <a:normAutofit/>
          </a:bodyPr>
          <a:lstStyle/>
          <a:p>
            <a:r>
              <a:rPr lang="en-IN" b="0" dirty="0"/>
              <a:t>Sockets, IPv4, </a:t>
            </a:r>
            <a:r>
              <a:rPr lang="en-IN" b="0" dirty="0" smtClean="0"/>
              <a:t>and Simple Client/Server Programming</a:t>
            </a:r>
            <a:endParaRPr lang="en-IN" dirty="0"/>
          </a:p>
        </p:txBody>
      </p:sp>
    </p:spTree>
    <p:extLst>
      <p:ext uri="{BB962C8B-B14F-4D97-AF65-F5344CB8AC3E}">
        <p14:creationId xmlns:p14="http://schemas.microsoft.com/office/powerpoint/2010/main" val="24007671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Socket programming is a way of connecting two nodes on a network to communicate with each other. </a:t>
            </a:r>
            <a:endParaRPr lang="en-US" dirty="0" smtClean="0"/>
          </a:p>
          <a:p>
            <a:r>
              <a:rPr lang="en-US" dirty="0" smtClean="0"/>
              <a:t>One </a:t>
            </a:r>
            <a:r>
              <a:rPr lang="en-US" dirty="0"/>
              <a:t>socket(node) listens on a particular port at an IP, while other socket reaches out to the other to form a connection</a:t>
            </a:r>
            <a:r>
              <a:rPr lang="en-US" dirty="0" smtClean="0"/>
              <a:t>.</a:t>
            </a:r>
          </a:p>
          <a:p>
            <a:r>
              <a:rPr lang="en-US" dirty="0" smtClean="0"/>
              <a:t>Server </a:t>
            </a:r>
            <a:r>
              <a:rPr lang="en-US" dirty="0"/>
              <a:t>forms the listener socket while client reaches out to the server.</a:t>
            </a:r>
          </a:p>
          <a:p>
            <a:r>
              <a:rPr lang="en-US" dirty="0"/>
              <a:t>They are the real backbones behind web browsing. In simpler terms there is a server and a client.</a:t>
            </a:r>
            <a:endParaRPr lang="en-IN" dirty="0"/>
          </a:p>
        </p:txBody>
      </p:sp>
      <p:sp>
        <p:nvSpPr>
          <p:cNvPr id="3" name="Title 2"/>
          <p:cNvSpPr>
            <a:spLocks noGrp="1"/>
          </p:cNvSpPr>
          <p:nvPr>
            <p:ph type="title"/>
          </p:nvPr>
        </p:nvSpPr>
        <p:spPr/>
        <p:txBody>
          <a:bodyPr/>
          <a:lstStyle/>
          <a:p>
            <a:r>
              <a:rPr lang="en-IN" dirty="0" smtClean="0"/>
              <a:t>Sockets and Networking</a:t>
            </a:r>
            <a:endParaRPr lang="en-IN" dirty="0"/>
          </a:p>
        </p:txBody>
      </p:sp>
    </p:spTree>
    <p:extLst>
      <p:ext uri="{BB962C8B-B14F-4D97-AF65-F5344CB8AC3E}">
        <p14:creationId xmlns:p14="http://schemas.microsoft.com/office/powerpoint/2010/main" val="155035656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Sockets and Networking</a:t>
            </a:r>
            <a:endParaRPr lang="en-IN" dirty="0"/>
          </a:p>
        </p:txBody>
      </p:sp>
      <p:pic>
        <p:nvPicPr>
          <p:cNvPr id="1026" name="Picture 2" descr="TCP socke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324725" cy="481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89074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Sockets and Networking</a:t>
            </a:r>
            <a:endParaRPr lang="en-IN" dirty="0"/>
          </a:p>
        </p:txBody>
      </p:sp>
      <p:pic>
        <p:nvPicPr>
          <p:cNvPr id="2050" name="Picture 2" descr="Sockets loopback inte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0"/>
            <a:ext cx="73152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7215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r>
              <a:rPr lang="en-IN" dirty="0"/>
              <a:t>1 (SIGHUP): terminate a connection, or reload the configuration for daemons</a:t>
            </a:r>
          </a:p>
          <a:p>
            <a:r>
              <a:rPr lang="en-IN" dirty="0"/>
              <a:t>2 (SIGINT): interrupt the session from the dialogue station</a:t>
            </a:r>
          </a:p>
          <a:p>
            <a:r>
              <a:rPr lang="en-IN" dirty="0"/>
              <a:t>3 (SIGQUIT): terminate the session from the dialogue station</a:t>
            </a:r>
          </a:p>
          <a:p>
            <a:r>
              <a:rPr lang="en-IN" dirty="0"/>
              <a:t>4 (SIGILL): illegal instruction was executed</a:t>
            </a:r>
          </a:p>
          <a:p>
            <a:r>
              <a:rPr lang="en-IN" dirty="0"/>
              <a:t>5 (SIGTRAP): do a single instruction (trap)</a:t>
            </a:r>
          </a:p>
          <a:p>
            <a:r>
              <a:rPr lang="en-IN" dirty="0"/>
              <a:t>6 (SIGABRT): abnormal termination</a:t>
            </a:r>
          </a:p>
          <a:p>
            <a:r>
              <a:rPr lang="en-IN" dirty="0"/>
              <a:t>7 (SIGBUS): error on the system bus</a:t>
            </a:r>
          </a:p>
          <a:p>
            <a:r>
              <a:rPr lang="en-IN" dirty="0"/>
              <a:t>8 (SIGFPE): floating point error</a:t>
            </a:r>
          </a:p>
          <a:p>
            <a:r>
              <a:rPr lang="en-IN" dirty="0"/>
              <a:t>9 (SIGKILL): </a:t>
            </a:r>
            <a:r>
              <a:rPr lang="en-IN" dirty="0" err="1"/>
              <a:t>immmediately</a:t>
            </a:r>
            <a:r>
              <a:rPr lang="en-IN" dirty="0"/>
              <a:t> terminate the process</a:t>
            </a:r>
          </a:p>
          <a:p>
            <a:r>
              <a:rPr lang="en-IN" dirty="0"/>
              <a:t>10 (SIGUSR1): user-defined signal</a:t>
            </a:r>
          </a:p>
          <a:p>
            <a:r>
              <a:rPr lang="en-IN" dirty="0"/>
              <a:t>11 (SIGSEGV): segmentation fault due to illegal access of a memory segment</a:t>
            </a:r>
          </a:p>
          <a:p>
            <a:r>
              <a:rPr lang="en-IN" dirty="0"/>
              <a:t>12 (SIGUSR2): user-defined signal</a:t>
            </a:r>
          </a:p>
          <a:p>
            <a:r>
              <a:rPr lang="en-IN" dirty="0"/>
              <a:t>13 (SIGPIPE): writing into a pipe, and nobody is reading from it</a:t>
            </a:r>
          </a:p>
          <a:p>
            <a:r>
              <a:rPr lang="en-IN" dirty="0"/>
              <a:t>14 (SIGALRM): the timer terminated (alarm)</a:t>
            </a:r>
          </a:p>
          <a:p>
            <a:r>
              <a:rPr lang="en-IN" dirty="0"/>
              <a:t>15 (SIGTERM): terminate the process in a soft way</a:t>
            </a:r>
          </a:p>
          <a:p>
            <a:endParaRPr lang="en-IN" dirty="0"/>
          </a:p>
        </p:txBody>
      </p:sp>
      <p:sp>
        <p:nvSpPr>
          <p:cNvPr id="3" name="Title 2"/>
          <p:cNvSpPr>
            <a:spLocks noGrp="1"/>
          </p:cNvSpPr>
          <p:nvPr>
            <p:ph type="title"/>
          </p:nvPr>
        </p:nvSpPr>
        <p:spPr/>
        <p:txBody>
          <a:bodyPr/>
          <a:lstStyle/>
          <a:p>
            <a:r>
              <a:rPr lang="en-IN" dirty="0" smtClean="0"/>
              <a:t>Signal Handling</a:t>
            </a:r>
            <a:endParaRPr lang="en-IN" dirty="0"/>
          </a:p>
        </p:txBody>
      </p:sp>
    </p:spTree>
    <p:extLst>
      <p:ext uri="{BB962C8B-B14F-4D97-AF65-F5344CB8AC3E}">
        <p14:creationId xmlns:p14="http://schemas.microsoft.com/office/powerpoint/2010/main" val="320500988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main idea behind Twisted is that it gives us the parallelism of multithreading programming with the ease of reasoning of single threaded programming.</a:t>
            </a:r>
            <a:endParaRPr lang="en-IN" dirty="0"/>
          </a:p>
        </p:txBody>
      </p:sp>
      <p:sp>
        <p:nvSpPr>
          <p:cNvPr id="3" name="Title 2"/>
          <p:cNvSpPr>
            <a:spLocks noGrp="1"/>
          </p:cNvSpPr>
          <p:nvPr>
            <p:ph type="title"/>
          </p:nvPr>
        </p:nvSpPr>
        <p:spPr/>
        <p:txBody>
          <a:bodyPr/>
          <a:lstStyle/>
          <a:p>
            <a:r>
              <a:rPr lang="en-IN" dirty="0" smtClean="0"/>
              <a:t>Twisted</a:t>
            </a:r>
            <a:endParaRPr lang="en-IN" dirty="0"/>
          </a:p>
        </p:txBody>
      </p:sp>
    </p:spTree>
    <p:extLst>
      <p:ext uri="{BB962C8B-B14F-4D97-AF65-F5344CB8AC3E}">
        <p14:creationId xmlns:p14="http://schemas.microsoft.com/office/powerpoint/2010/main" val="10931217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In 2000, glyph, the creator of Twisted, was working on a text-based multiplayer game called Twisted Reality</a:t>
            </a:r>
            <a:r>
              <a:rPr lang="en-US" dirty="0" smtClean="0"/>
              <a:t>.</a:t>
            </a:r>
          </a:p>
          <a:p>
            <a:r>
              <a:rPr lang="en-US" dirty="0" smtClean="0"/>
              <a:t> </a:t>
            </a:r>
            <a:r>
              <a:rPr lang="en-US" dirty="0"/>
              <a:t>It was a big mess of threads, 3 per connection, in Java. </a:t>
            </a:r>
            <a:endParaRPr lang="en-US" dirty="0" smtClean="0"/>
          </a:p>
          <a:p>
            <a:r>
              <a:rPr lang="en-US" dirty="0" smtClean="0"/>
              <a:t>There </a:t>
            </a:r>
            <a:r>
              <a:rPr lang="en-US" dirty="0"/>
              <a:t>was a thread for input that would block on reads, a thread for output that would block on some kind of write, and a "logic" thread that would sleep while waiting for timers to expire or events to queue. </a:t>
            </a:r>
            <a:endParaRPr lang="en-US" dirty="0" smtClean="0"/>
          </a:p>
          <a:p>
            <a:r>
              <a:rPr lang="en-US" dirty="0" smtClean="0"/>
              <a:t>As </a:t>
            </a:r>
            <a:r>
              <a:rPr lang="en-US" dirty="0"/>
              <a:t>players moved through the virtual landscape and interacted, threads were deadlocking, caches were getting corrupted, and the locking logic was never quite right—the use of threads had made the software complicated, buggy, and hard to scale.</a:t>
            </a:r>
            <a:endParaRPr lang="en-IN" dirty="0"/>
          </a:p>
        </p:txBody>
      </p:sp>
      <p:sp>
        <p:nvSpPr>
          <p:cNvPr id="3" name="Title 2"/>
          <p:cNvSpPr>
            <a:spLocks noGrp="1"/>
          </p:cNvSpPr>
          <p:nvPr>
            <p:ph type="title"/>
          </p:nvPr>
        </p:nvSpPr>
        <p:spPr/>
        <p:txBody>
          <a:bodyPr/>
          <a:lstStyle/>
          <a:p>
            <a:r>
              <a:rPr lang="en-IN" dirty="0" smtClean="0"/>
              <a:t>Twisted</a:t>
            </a:r>
            <a:endParaRPr lang="en-IN" dirty="0"/>
          </a:p>
        </p:txBody>
      </p:sp>
    </p:spTree>
    <p:extLst>
      <p:ext uri="{BB962C8B-B14F-4D97-AF65-F5344CB8AC3E}">
        <p14:creationId xmlns:p14="http://schemas.microsoft.com/office/powerpoint/2010/main" val="2361158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Over time, Twisted Reality the game became Twisted the networking platform, which would do what existing networking platforms in Python didn't:</a:t>
            </a:r>
          </a:p>
          <a:p>
            <a:r>
              <a:rPr lang="en-US" dirty="0"/>
              <a:t>Use event-driven programming instead of multi-threaded programming.</a:t>
            </a:r>
          </a:p>
          <a:p>
            <a:r>
              <a:rPr lang="en-US" dirty="0"/>
              <a:t>Be cross-platform: provide a uniform interface to the event notification systems exposed by major operating systems.</a:t>
            </a:r>
          </a:p>
          <a:p>
            <a:r>
              <a:rPr lang="en-US" dirty="0"/>
              <a:t>Be "batteries-included": provide implementations of popular application-layer protocols out of the box, so that Twisted is immediately useful to developers.</a:t>
            </a:r>
          </a:p>
          <a:p>
            <a:r>
              <a:rPr lang="en-US" dirty="0"/>
              <a:t>Conform to RFCs, and prove conformance with a robust test suite.</a:t>
            </a:r>
          </a:p>
          <a:p>
            <a:r>
              <a:rPr lang="en-US" dirty="0"/>
              <a:t>Make it easy to use multiple networking protocols together.</a:t>
            </a:r>
          </a:p>
          <a:p>
            <a:r>
              <a:rPr lang="en-US" dirty="0"/>
              <a:t>Be extensible.</a:t>
            </a:r>
          </a:p>
        </p:txBody>
      </p:sp>
      <p:sp>
        <p:nvSpPr>
          <p:cNvPr id="3" name="Title 2"/>
          <p:cNvSpPr>
            <a:spLocks noGrp="1"/>
          </p:cNvSpPr>
          <p:nvPr>
            <p:ph type="title"/>
          </p:nvPr>
        </p:nvSpPr>
        <p:spPr/>
        <p:txBody>
          <a:bodyPr/>
          <a:lstStyle/>
          <a:p>
            <a:r>
              <a:rPr lang="en-IN" dirty="0" smtClean="0"/>
              <a:t>Twisted</a:t>
            </a:r>
            <a:endParaRPr lang="en-IN" dirty="0"/>
          </a:p>
        </p:txBody>
      </p:sp>
    </p:spTree>
    <p:extLst>
      <p:ext uri="{BB962C8B-B14F-4D97-AF65-F5344CB8AC3E}">
        <p14:creationId xmlns:p14="http://schemas.microsoft.com/office/powerpoint/2010/main" val="13743476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Twisted</a:t>
            </a:r>
            <a:endParaRPr lang="en-IN" dirty="0"/>
          </a:p>
        </p:txBody>
      </p:sp>
      <p:pic>
        <p:nvPicPr>
          <p:cNvPr id="1028" name="Picture 4" descr="https://www.aosabook.org/images/twisted/threading_mod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40" y="1676400"/>
            <a:ext cx="87820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9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smtClean="0">
                <a:ea typeface="ＭＳ Ｐゴシック" panose="020B0600070205080204" pitchFamily="34" charset="-128"/>
              </a:rPr>
              <a:t>Regular Expression</a:t>
            </a:r>
            <a:endParaRPr lang="en-IN" altLang="en-US" smtClean="0">
              <a:ea typeface="ＭＳ Ｐゴシック" panose="020B0600070205080204" pitchFamily="34" charset="-128"/>
            </a:endParaRPr>
          </a:p>
        </p:txBody>
      </p:sp>
      <p:sp>
        <p:nvSpPr>
          <p:cNvPr id="185347" name="Content Placeholder 2"/>
          <p:cNvSpPr>
            <a:spLocks noGrp="1"/>
          </p:cNvSpPr>
          <p:nvPr>
            <p:ph idx="4294967295"/>
          </p:nvPr>
        </p:nvSpPr>
        <p:spPr>
          <a:xfrm>
            <a:off x="533400" y="1676400"/>
            <a:ext cx="8077200" cy="4572000"/>
          </a:xfrm>
          <a:prstGeom prst="rect">
            <a:avLst/>
          </a:prstGeom>
        </p:spPr>
        <p:txBody>
          <a:bodyPr/>
          <a:lstStyle/>
          <a:p>
            <a:pPr marL="0" indent="0">
              <a:buFontTx/>
              <a:buNone/>
            </a:pPr>
            <a:r>
              <a:rPr lang="en-IN" altLang="en-US" smtClean="0">
                <a:ea typeface="ＭＳ Ｐゴシック" panose="020B0600070205080204" pitchFamily="34" charset="-128"/>
              </a:rPr>
              <a:t>Pipe symbol |</a:t>
            </a:r>
          </a:p>
          <a:p>
            <a:pPr marL="0" indent="0">
              <a:buFontTx/>
              <a:buNone/>
            </a:pPr>
            <a:r>
              <a:rPr lang="en-IN" altLang="en-US" smtClean="0">
                <a:ea typeface="ＭＳ Ｐゴシック" panose="020B0600070205080204" pitchFamily="34" charset="-128"/>
              </a:rPr>
              <a:t>• Question mark ?</a:t>
            </a:r>
          </a:p>
          <a:p>
            <a:pPr marL="0" indent="0">
              <a:buFontTx/>
              <a:buNone/>
            </a:pPr>
            <a:r>
              <a:rPr lang="en-IN" altLang="en-US" smtClean="0">
                <a:ea typeface="ＭＳ Ｐゴシック" panose="020B0600070205080204" pitchFamily="34" charset="-128"/>
              </a:rPr>
              <a:t>• Asterisk *</a:t>
            </a:r>
          </a:p>
          <a:p>
            <a:pPr marL="0" indent="0">
              <a:buFontTx/>
              <a:buNone/>
            </a:pPr>
            <a:r>
              <a:rPr lang="en-IN" altLang="en-US" smtClean="0">
                <a:ea typeface="ＭＳ Ｐゴシック" panose="020B0600070205080204" pitchFamily="34" charset="-128"/>
              </a:rPr>
              <a:t>• Plus sign +</a:t>
            </a:r>
          </a:p>
          <a:p>
            <a:pPr marL="0" indent="0">
              <a:buFontTx/>
              <a:buNone/>
            </a:pPr>
            <a:r>
              <a:rPr lang="en-IN" altLang="en-US" smtClean="0">
                <a:ea typeface="ＭＳ Ｐゴシック" panose="020B0600070205080204" pitchFamily="34" charset="-128"/>
              </a:rPr>
              <a:t>• Opening parenthesis (</a:t>
            </a:r>
          </a:p>
          <a:p>
            <a:pPr marL="0" indent="0">
              <a:buFontTx/>
              <a:buNone/>
            </a:pPr>
            <a:r>
              <a:rPr lang="en-IN" altLang="en-US" smtClean="0">
                <a:ea typeface="ＭＳ Ｐゴシック" panose="020B0600070205080204" pitchFamily="34" charset="-128"/>
              </a:rPr>
              <a:t>• Closing parenthesis )</a:t>
            </a:r>
          </a:p>
          <a:p>
            <a:pPr marL="0" indent="0">
              <a:buFontTx/>
              <a:buNone/>
            </a:pPr>
            <a:r>
              <a:rPr lang="en-IN" altLang="en-US" smtClean="0">
                <a:ea typeface="ＭＳ Ｐゴシック" panose="020B0600070205080204" pitchFamily="34" charset="-128"/>
              </a:rPr>
              <a:t>• Opening square bracket [</a:t>
            </a:r>
          </a:p>
          <a:p>
            <a:pPr marL="0" indent="0">
              <a:buFontTx/>
              <a:buNone/>
            </a:pPr>
            <a:r>
              <a:rPr lang="en-IN" altLang="en-US" smtClean="0">
                <a:ea typeface="ＭＳ Ｐゴシック" panose="020B0600070205080204" pitchFamily="34" charset="-128"/>
              </a:rPr>
              <a:t>• The opening curly brace {</a:t>
            </a:r>
          </a:p>
        </p:txBody>
      </p:sp>
      <p:sp>
        <p:nvSpPr>
          <p:cNvPr id="18534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CCE1978-3070-40D8-8AEC-F7A64C8E5F75}" type="slidenum">
              <a:rPr lang="en-US" altLang="en-US" sz="1400" smtClean="0"/>
              <a:pPr>
                <a:spcBef>
                  <a:spcPct val="0"/>
                </a:spcBef>
                <a:buFontTx/>
                <a:buNone/>
              </a:pPr>
              <a:t>11</a:t>
            </a:fld>
            <a:endParaRPr lang="en-US" altLang="en-US" sz="1400" smtClean="0"/>
          </a:p>
        </p:txBody>
      </p:sp>
    </p:spTree>
    <p:extLst>
      <p:ext uri="{BB962C8B-B14F-4D97-AF65-F5344CB8AC3E}">
        <p14:creationId xmlns:p14="http://schemas.microsoft.com/office/powerpoint/2010/main" val="152823002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Twisted is an event-driven networking engine. Event-driven programming is so integral to </a:t>
            </a:r>
            <a:r>
              <a:rPr lang="en-US" dirty="0" err="1"/>
              <a:t>Twisted's</a:t>
            </a:r>
            <a:r>
              <a:rPr lang="en-US" dirty="0"/>
              <a:t> design philosophy that it is worth taking a moment to review what exactly event-driven programming means.</a:t>
            </a:r>
          </a:p>
          <a:p>
            <a:endParaRPr lang="en-US" dirty="0"/>
          </a:p>
          <a:p>
            <a:r>
              <a:rPr lang="en-US" dirty="0"/>
              <a:t>Event-driven programming is a programming paradigm in which program flow is determined by external events. It is characterized by an event loop and the use of callbacks to trigger actions when events happen. Two other common programming paradigms are (single-threaded) synchronous and multi-threaded programming.</a:t>
            </a:r>
          </a:p>
          <a:p>
            <a:endParaRPr lang="en-US" dirty="0"/>
          </a:p>
          <a:p>
            <a:r>
              <a:rPr lang="en-US" dirty="0"/>
              <a:t>Let's compare and contrast single-threaded, multi-threaded, and event-driven programming models with an example. Figure </a:t>
            </a:r>
            <a:r>
              <a:rPr lang="en-US" dirty="0" smtClean="0"/>
              <a:t>shows </a:t>
            </a:r>
            <a:r>
              <a:rPr lang="en-US" dirty="0"/>
              <a:t>the work done by a program over time under these three models. The program has three tasks to complete, each of which blocks while waiting for I/O to finish. Time spent blocking on I/O is greyed out.</a:t>
            </a:r>
            <a:endParaRPr lang="en-IN" dirty="0"/>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22126228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In the single-threaded synchronous version of the program, tasks are performed serially</a:t>
            </a:r>
            <a:r>
              <a:rPr lang="en-US" dirty="0" smtClean="0"/>
              <a:t>.</a:t>
            </a:r>
          </a:p>
          <a:p>
            <a:r>
              <a:rPr lang="en-US" dirty="0" smtClean="0"/>
              <a:t>If </a:t>
            </a:r>
            <a:r>
              <a:rPr lang="en-US" dirty="0"/>
              <a:t>one task blocks for a while on I/O, all of the other tasks have to wait until it finishes and they are executed in turn</a:t>
            </a:r>
            <a:r>
              <a:rPr lang="en-US" dirty="0" smtClean="0"/>
              <a:t>.</a:t>
            </a:r>
          </a:p>
          <a:p>
            <a:r>
              <a:rPr lang="en-US" dirty="0" smtClean="0"/>
              <a:t>This </a:t>
            </a:r>
            <a:r>
              <a:rPr lang="en-US" dirty="0"/>
              <a:t>definite order and serial processing are easy to reason about, but the program is unnecessarily slow if the tasks don't depend on each other, yet still have to wait for each other.</a:t>
            </a:r>
          </a:p>
          <a:p>
            <a:r>
              <a:rPr lang="en-US" dirty="0" smtClean="0"/>
              <a:t>In </a:t>
            </a:r>
            <a:r>
              <a:rPr lang="en-US" dirty="0"/>
              <a:t>the threaded version of the program, the three tasks that block while doing work are performed in separate threads of control</a:t>
            </a:r>
            <a:r>
              <a:rPr lang="en-US" dirty="0" smtClean="0"/>
              <a:t>.</a:t>
            </a:r>
          </a:p>
          <a:p>
            <a:r>
              <a:rPr lang="en-US" dirty="0" smtClean="0"/>
              <a:t> </a:t>
            </a:r>
            <a:r>
              <a:rPr lang="en-US" dirty="0"/>
              <a:t>These threads are managed by the operating system and may run concurrently on multiple processors or interleaved on a single processor. </a:t>
            </a:r>
            <a:endParaRPr lang="en-US" dirty="0" smtClean="0"/>
          </a:p>
          <a:p>
            <a:r>
              <a:rPr lang="en-US" dirty="0" smtClean="0"/>
              <a:t>This </a:t>
            </a:r>
            <a:r>
              <a:rPr lang="en-US" dirty="0"/>
              <a:t>allows progress to be made by some threads while others are blocking on resources. This is often more time-efficient than the analogous synchronous program, </a:t>
            </a:r>
            <a:endParaRPr lang="en-US" dirty="0" smtClean="0"/>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3014003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but one has to write code to protect shared resources that could be accessed concurrently from multiple threads. </a:t>
            </a:r>
          </a:p>
          <a:p>
            <a:r>
              <a:rPr lang="en-US" dirty="0"/>
              <a:t>Multi-threaded programs can be harder to reason about because one now has to worry about thread safety via process serialization (locking), reentrancy, thread-local storage, or other mechanisms, which when implemented improperly can lead to subtle and painful bugs.</a:t>
            </a:r>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14780140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The event-driven version of the program interleaves the execution of the three tasks, but in a single thread of control. </a:t>
            </a:r>
            <a:endParaRPr lang="en-US" dirty="0" smtClean="0"/>
          </a:p>
          <a:p>
            <a:r>
              <a:rPr lang="en-US" dirty="0" smtClean="0"/>
              <a:t>When </a:t>
            </a:r>
            <a:r>
              <a:rPr lang="en-US" dirty="0"/>
              <a:t>performing I/O or other expensive operations, a callback is registered with an event loop, and then execution continues while the I/O completes. </a:t>
            </a:r>
            <a:endParaRPr lang="en-US" dirty="0" smtClean="0"/>
          </a:p>
          <a:p>
            <a:r>
              <a:rPr lang="en-US" dirty="0" smtClean="0"/>
              <a:t>The </a:t>
            </a:r>
            <a:r>
              <a:rPr lang="en-US" dirty="0"/>
              <a:t>callback describes how to handle an event once it has completed</a:t>
            </a:r>
            <a:r>
              <a:rPr lang="en-US" dirty="0" smtClean="0"/>
              <a:t>.</a:t>
            </a:r>
          </a:p>
          <a:p>
            <a:r>
              <a:rPr lang="en-US" dirty="0" smtClean="0"/>
              <a:t> </a:t>
            </a:r>
            <a:r>
              <a:rPr lang="en-US" dirty="0"/>
              <a:t>The event loop polls for events and dispatches them as they arrive, to the callbacks that are waiting for them. </a:t>
            </a:r>
            <a:endParaRPr lang="en-US" dirty="0" smtClean="0"/>
          </a:p>
          <a:p>
            <a:r>
              <a:rPr lang="en-US" dirty="0" smtClean="0"/>
              <a:t>This </a:t>
            </a:r>
            <a:r>
              <a:rPr lang="en-US" dirty="0"/>
              <a:t>allows the program to make progress when it can without the use of additional threads. </a:t>
            </a:r>
            <a:endParaRPr lang="en-US" dirty="0" smtClean="0"/>
          </a:p>
          <a:p>
            <a:r>
              <a:rPr lang="en-US" dirty="0" smtClean="0"/>
              <a:t>Event-driven </a:t>
            </a:r>
            <a:r>
              <a:rPr lang="en-US" dirty="0"/>
              <a:t>programs can be easier to reason about than multi-threaded programs because the programmer doesn't have to worry about thread safety.</a:t>
            </a:r>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38444644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event-driven model is often a good choice when there are</a:t>
            </a:r>
            <a:r>
              <a:rPr lang="en-US" dirty="0" smtClean="0"/>
              <a:t>:</a:t>
            </a:r>
            <a:endParaRPr lang="en-US" dirty="0"/>
          </a:p>
          <a:p>
            <a:r>
              <a:rPr lang="en-US" dirty="0"/>
              <a:t>many tasks, that are…</a:t>
            </a:r>
          </a:p>
          <a:p>
            <a:r>
              <a:rPr lang="en-US" dirty="0"/>
              <a:t>largely independent (so they don't have to communicate with or wait on each other), and…</a:t>
            </a:r>
          </a:p>
          <a:p>
            <a:r>
              <a:rPr lang="en-US" dirty="0"/>
              <a:t>some of these tasks block while waiting on events.</a:t>
            </a:r>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34025595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Twisted implements the reactor design pattern, which describes </a:t>
            </a:r>
            <a:r>
              <a:rPr lang="en-US" dirty="0" err="1"/>
              <a:t>demultiplexing</a:t>
            </a:r>
            <a:r>
              <a:rPr lang="en-US" dirty="0"/>
              <a:t> and dispatching events from multiple sources to their handlers in a single-threaded environment</a:t>
            </a:r>
            <a:r>
              <a:rPr lang="en-US" dirty="0" smtClean="0"/>
              <a:t>.</a:t>
            </a:r>
            <a:endParaRPr lang="en-US" dirty="0"/>
          </a:p>
          <a:p>
            <a:r>
              <a:rPr lang="en-US" dirty="0"/>
              <a:t>The core of Twisted is the reactor event loop. </a:t>
            </a:r>
            <a:endParaRPr lang="en-US" dirty="0" smtClean="0"/>
          </a:p>
          <a:p>
            <a:r>
              <a:rPr lang="en-US" dirty="0" smtClean="0"/>
              <a:t>The </a:t>
            </a:r>
            <a:r>
              <a:rPr lang="en-US" dirty="0"/>
              <a:t>reactor knows about network, file system, and timer events</a:t>
            </a:r>
            <a:r>
              <a:rPr lang="en-US" dirty="0" smtClean="0"/>
              <a:t>.</a:t>
            </a:r>
          </a:p>
          <a:p>
            <a:r>
              <a:rPr lang="en-US" dirty="0" smtClean="0"/>
              <a:t> </a:t>
            </a:r>
            <a:r>
              <a:rPr lang="en-US" dirty="0"/>
              <a:t>It waits on and then handles these events, abstracting away platform-specific behavior and presenting interfaces to make responding to events anywhere in the network stack easy.</a:t>
            </a:r>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27071922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Reactor Basics</a:t>
            </a:r>
          </a:p>
          <a:p>
            <a:r>
              <a:rPr lang="en-US" dirty="0"/>
              <a:t>The reactor is the core of the event loop within Twisted – the loop which drives applications using Twisted. </a:t>
            </a:r>
            <a:endParaRPr lang="en-US" dirty="0" smtClean="0"/>
          </a:p>
          <a:p>
            <a:r>
              <a:rPr lang="en-US" dirty="0" smtClean="0"/>
              <a:t>The </a:t>
            </a:r>
            <a:r>
              <a:rPr lang="en-US" dirty="0"/>
              <a:t>event loop is a programming construct that waits for and dispatches events or messages in a program. </a:t>
            </a:r>
            <a:endParaRPr lang="en-US" dirty="0" smtClean="0"/>
          </a:p>
          <a:p>
            <a:r>
              <a:rPr lang="en-US" dirty="0" smtClean="0"/>
              <a:t>It </a:t>
            </a:r>
            <a:r>
              <a:rPr lang="en-US" dirty="0"/>
              <a:t>works by calling some internal or external “event provider”, which generally blocks until an event has arrived, and then calls the relevant event handler (“dispatches the event”). </a:t>
            </a:r>
            <a:endParaRPr lang="en-US" dirty="0" smtClean="0"/>
          </a:p>
          <a:p>
            <a:r>
              <a:rPr lang="en-US" dirty="0" smtClean="0"/>
              <a:t>The </a:t>
            </a:r>
            <a:r>
              <a:rPr lang="en-US" dirty="0"/>
              <a:t>reactor provides basic interfaces to a number of services, including network communications, threading, and event dispatching.</a:t>
            </a:r>
            <a:endParaRPr lang="en-IN" dirty="0"/>
          </a:p>
        </p:txBody>
      </p:sp>
      <p:sp>
        <p:nvSpPr>
          <p:cNvPr id="3" name="Title 2"/>
          <p:cNvSpPr>
            <a:spLocks noGrp="1"/>
          </p:cNvSpPr>
          <p:nvPr>
            <p:ph type="title"/>
          </p:nvPr>
        </p:nvSpPr>
        <p:spPr/>
        <p:txBody>
          <a:bodyPr/>
          <a:lstStyle/>
          <a:p>
            <a:r>
              <a:rPr lang="en-IN" dirty="0" smtClean="0"/>
              <a:t>Reactor</a:t>
            </a:r>
            <a:endParaRPr lang="en-IN" dirty="0"/>
          </a:p>
        </p:txBody>
      </p:sp>
    </p:spTree>
    <p:extLst>
      <p:ext uri="{BB962C8B-B14F-4D97-AF65-F5344CB8AC3E}">
        <p14:creationId xmlns:p14="http://schemas.microsoft.com/office/powerpoint/2010/main" val="18577467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For information about using the reactor and the Twisted event loop, see</a:t>
            </a:r>
            <a:r>
              <a:rPr lang="en-US" dirty="0" smtClean="0"/>
              <a:t>:</a:t>
            </a:r>
            <a:endParaRPr lang="en-US" dirty="0"/>
          </a:p>
          <a:p>
            <a:r>
              <a:rPr lang="en-US" dirty="0"/>
              <a:t>the event dispatching </a:t>
            </a:r>
            <a:r>
              <a:rPr lang="en-US" dirty="0" smtClean="0"/>
              <a:t>how </a:t>
            </a:r>
            <a:r>
              <a:rPr lang="en-US" dirty="0" err="1" smtClean="0"/>
              <a:t>tos</a:t>
            </a:r>
            <a:r>
              <a:rPr lang="en-US" dirty="0"/>
              <a:t>: Scheduling and Using </a:t>
            </a:r>
            <a:r>
              <a:rPr lang="en-US" dirty="0" err="1"/>
              <a:t>Deferreds</a:t>
            </a:r>
            <a:r>
              <a:rPr lang="en-US" dirty="0"/>
              <a:t> ;</a:t>
            </a:r>
          </a:p>
          <a:p>
            <a:r>
              <a:rPr lang="en-US" dirty="0"/>
              <a:t>the communication </a:t>
            </a:r>
            <a:r>
              <a:rPr lang="en-US" dirty="0" smtClean="0"/>
              <a:t>how </a:t>
            </a:r>
            <a:r>
              <a:rPr lang="en-US" dirty="0" err="1" smtClean="0"/>
              <a:t>tos</a:t>
            </a:r>
            <a:r>
              <a:rPr lang="en-US" dirty="0"/>
              <a:t>: TCP servers , TCP clients , UDP networking and Using processes ; and</a:t>
            </a:r>
          </a:p>
          <a:p>
            <a:r>
              <a:rPr lang="en-US" dirty="0"/>
              <a:t>Using threads .</a:t>
            </a:r>
            <a:endParaRPr lang="en-IN" dirty="0"/>
          </a:p>
        </p:txBody>
      </p:sp>
      <p:sp>
        <p:nvSpPr>
          <p:cNvPr id="3" name="Title 2"/>
          <p:cNvSpPr>
            <a:spLocks noGrp="1"/>
          </p:cNvSpPr>
          <p:nvPr>
            <p:ph type="title"/>
          </p:nvPr>
        </p:nvSpPr>
        <p:spPr/>
        <p:txBody>
          <a:bodyPr/>
          <a:lstStyle/>
          <a:p>
            <a:r>
              <a:rPr lang="en-IN" dirty="0" smtClean="0"/>
              <a:t>Reactor</a:t>
            </a:r>
            <a:endParaRPr lang="en-IN" dirty="0"/>
          </a:p>
        </p:txBody>
      </p:sp>
    </p:spTree>
    <p:extLst>
      <p:ext uri="{BB962C8B-B14F-4D97-AF65-F5344CB8AC3E}">
        <p14:creationId xmlns:p14="http://schemas.microsoft.com/office/powerpoint/2010/main" val="20232800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324475"/>
          </a:xfrm>
        </p:spPr>
        <p:txBody>
          <a:bodyPr>
            <a:normAutofit fontScale="62500" lnSpcReduction="20000"/>
          </a:bodyPr>
          <a:lstStyle/>
          <a:p>
            <a:r>
              <a:rPr lang="en-US" dirty="0"/>
              <a:t>The reactor usually implements a set of interfaces, but depending on the chosen reactor and the platform, some of the interfaces may not be implemented</a:t>
            </a:r>
            <a:r>
              <a:rPr lang="en-US" dirty="0" smtClean="0"/>
              <a:t>:</a:t>
            </a:r>
            <a:endParaRPr lang="en-US" dirty="0"/>
          </a:p>
          <a:p>
            <a:endParaRPr lang="en-US" dirty="0" smtClean="0"/>
          </a:p>
          <a:p>
            <a:r>
              <a:rPr lang="en-US" dirty="0" err="1" smtClean="0"/>
              <a:t>IReactorCore</a:t>
            </a:r>
            <a:r>
              <a:rPr lang="en-US" dirty="0" smtClean="0"/>
              <a:t> </a:t>
            </a:r>
            <a:r>
              <a:rPr lang="en-US" dirty="0"/>
              <a:t>: Core (required) functionality.</a:t>
            </a:r>
          </a:p>
          <a:p>
            <a:r>
              <a:rPr lang="en-US" dirty="0" err="1"/>
              <a:t>IReactorFDSet</a:t>
            </a:r>
            <a:r>
              <a:rPr lang="en-US" dirty="0"/>
              <a:t> : Use </a:t>
            </a:r>
            <a:r>
              <a:rPr lang="en-US" dirty="0" err="1"/>
              <a:t>FileDescriptor</a:t>
            </a:r>
            <a:r>
              <a:rPr lang="en-US" dirty="0"/>
              <a:t> objects.</a:t>
            </a:r>
          </a:p>
          <a:p>
            <a:r>
              <a:rPr lang="en-US" dirty="0" err="1"/>
              <a:t>IReactorProcess</a:t>
            </a:r>
            <a:r>
              <a:rPr lang="en-US" dirty="0"/>
              <a:t> : Process management. Read the Using Processes document for more information.</a:t>
            </a:r>
          </a:p>
          <a:p>
            <a:r>
              <a:rPr lang="en-US" dirty="0" err="1"/>
              <a:t>IReactorSSL</a:t>
            </a:r>
            <a:r>
              <a:rPr lang="en-US" dirty="0"/>
              <a:t> : SSL networking support.</a:t>
            </a:r>
          </a:p>
          <a:p>
            <a:r>
              <a:rPr lang="en-US" dirty="0" err="1"/>
              <a:t>IReactorTCP</a:t>
            </a:r>
            <a:r>
              <a:rPr lang="en-US" dirty="0"/>
              <a:t> : TCP networking support. More information can be found in the Writing Servers and Writing Clients documents.</a:t>
            </a:r>
          </a:p>
          <a:p>
            <a:r>
              <a:rPr lang="en-US" dirty="0" err="1"/>
              <a:t>IReactorThreads</a:t>
            </a:r>
            <a:r>
              <a:rPr lang="en-US" dirty="0"/>
              <a:t> : Threading use and management. More information can be found within Threading In Twisted .</a:t>
            </a:r>
          </a:p>
          <a:p>
            <a:r>
              <a:rPr lang="en-US" dirty="0" err="1"/>
              <a:t>IReactorTime</a:t>
            </a:r>
            <a:r>
              <a:rPr lang="en-US" dirty="0"/>
              <a:t> : Scheduling interface. More information can be found within Scheduling Tasks .</a:t>
            </a:r>
          </a:p>
          <a:p>
            <a:r>
              <a:rPr lang="en-US" dirty="0" err="1"/>
              <a:t>IReactorUDP</a:t>
            </a:r>
            <a:r>
              <a:rPr lang="en-US" dirty="0"/>
              <a:t> : UDP networking support. More information can be found within UDP Networking .</a:t>
            </a:r>
          </a:p>
          <a:p>
            <a:r>
              <a:rPr lang="en-US" dirty="0" err="1"/>
              <a:t>IReactorUNIX</a:t>
            </a:r>
            <a:r>
              <a:rPr lang="en-US" dirty="0"/>
              <a:t> : UNIX socket support.</a:t>
            </a:r>
          </a:p>
          <a:p>
            <a:r>
              <a:rPr lang="en-US" dirty="0" err="1"/>
              <a:t>IReactorSocket</a:t>
            </a:r>
            <a:r>
              <a:rPr lang="en-US" dirty="0"/>
              <a:t> : Third-party socket support..</a:t>
            </a:r>
            <a:endParaRPr lang="en-IN" dirty="0"/>
          </a:p>
        </p:txBody>
      </p:sp>
      <p:sp>
        <p:nvSpPr>
          <p:cNvPr id="3" name="Title 2"/>
          <p:cNvSpPr>
            <a:spLocks noGrp="1"/>
          </p:cNvSpPr>
          <p:nvPr>
            <p:ph type="title"/>
          </p:nvPr>
        </p:nvSpPr>
        <p:spPr/>
        <p:txBody>
          <a:bodyPr/>
          <a:lstStyle/>
          <a:p>
            <a:r>
              <a:rPr lang="en-IN" dirty="0" smtClean="0"/>
              <a:t>Reactor</a:t>
            </a:r>
            <a:endParaRPr lang="en-IN" dirty="0"/>
          </a:p>
        </p:txBody>
      </p:sp>
    </p:spTree>
    <p:extLst>
      <p:ext uri="{BB962C8B-B14F-4D97-AF65-F5344CB8AC3E}">
        <p14:creationId xmlns:p14="http://schemas.microsoft.com/office/powerpoint/2010/main" val="31897854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dirty="0"/>
              <a:t>Python </a:t>
            </a:r>
            <a:r>
              <a:rPr lang="en-US" dirty="0" err="1"/>
              <a:t>SciPy</a:t>
            </a:r>
            <a:r>
              <a:rPr lang="en-US" dirty="0"/>
              <a:t> has modules for the following tasks:</a:t>
            </a:r>
          </a:p>
          <a:p>
            <a:pPr fontAlgn="base"/>
            <a:r>
              <a:rPr lang="en-US" dirty="0"/>
              <a:t>Optimization</a:t>
            </a:r>
          </a:p>
          <a:p>
            <a:pPr fontAlgn="base"/>
            <a:r>
              <a:rPr lang="en-US" dirty="0"/>
              <a:t>Linear algebra</a:t>
            </a:r>
          </a:p>
          <a:p>
            <a:pPr fontAlgn="base"/>
            <a:r>
              <a:rPr lang="en-US" dirty="0"/>
              <a:t>Integration</a:t>
            </a:r>
          </a:p>
          <a:p>
            <a:pPr fontAlgn="base"/>
            <a:r>
              <a:rPr lang="en-US" dirty="0"/>
              <a:t>Interpolation</a:t>
            </a:r>
          </a:p>
          <a:p>
            <a:pPr fontAlgn="base"/>
            <a:r>
              <a:rPr lang="en-US" dirty="0"/>
              <a:t>Special functions</a:t>
            </a:r>
          </a:p>
          <a:p>
            <a:pPr fontAlgn="base"/>
            <a:r>
              <a:rPr lang="en-US" dirty="0"/>
              <a:t>FFT</a:t>
            </a:r>
          </a:p>
          <a:p>
            <a:pPr fontAlgn="base"/>
            <a:r>
              <a:rPr lang="en-US" dirty="0"/>
              <a:t>Signal and Image processing</a:t>
            </a:r>
          </a:p>
          <a:p>
            <a:pPr fontAlgn="base"/>
            <a:r>
              <a:rPr lang="en-US" dirty="0"/>
              <a:t>ODE solvers</a:t>
            </a:r>
          </a:p>
          <a:p>
            <a:endParaRPr lang="en-IN" dirty="0"/>
          </a:p>
        </p:txBody>
      </p:sp>
      <p:sp>
        <p:nvSpPr>
          <p:cNvPr id="3" name="Title 2"/>
          <p:cNvSpPr>
            <a:spLocks noGrp="1"/>
          </p:cNvSpPr>
          <p:nvPr>
            <p:ph type="title"/>
          </p:nvPr>
        </p:nvSpPr>
        <p:spPr/>
        <p:txBody>
          <a:bodyPr/>
          <a:lstStyle/>
          <a:p>
            <a:r>
              <a:rPr lang="en-IN" dirty="0" err="1" smtClean="0"/>
              <a:t>Scipy</a:t>
            </a:r>
            <a:endParaRPr lang="en-IN" dirty="0"/>
          </a:p>
        </p:txBody>
      </p:sp>
    </p:spTree>
    <p:extLst>
      <p:ext uri="{BB962C8B-B14F-4D97-AF65-F5344CB8AC3E}">
        <p14:creationId xmlns:p14="http://schemas.microsoft.com/office/powerpoint/2010/main" val="2705800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character classes (also known as character sets) allow us </a:t>
            </a:r>
            <a:r>
              <a:rPr lang="en-US" dirty="0" smtClean="0"/>
              <a:t>to define </a:t>
            </a:r>
            <a:r>
              <a:rPr lang="en-US" dirty="0"/>
              <a:t>a character that will match if any of the defined characters on the set is present.</a:t>
            </a:r>
          </a:p>
          <a:p>
            <a:r>
              <a:rPr lang="en-US" dirty="0"/>
              <a:t>To define a character class, we should use the opening square bracket </a:t>
            </a:r>
            <a:r>
              <a:rPr lang="en-US" dirty="0" smtClean="0"/>
              <a:t>meta character [, </a:t>
            </a:r>
            <a:r>
              <a:rPr lang="en-US" dirty="0"/>
              <a:t>then any accepted characters, and finally close with a closing square bracket ]. </a:t>
            </a:r>
            <a:endParaRPr lang="en-US" dirty="0" smtClean="0"/>
          </a:p>
          <a:p>
            <a:r>
              <a:rPr lang="en-US" dirty="0" smtClean="0"/>
              <a:t>For instance</a:t>
            </a:r>
            <a:r>
              <a:rPr lang="en-US" dirty="0"/>
              <a:t>, let's define a regular expression that can match the word "license" in </a:t>
            </a:r>
            <a:r>
              <a:rPr lang="en-US" dirty="0" smtClean="0"/>
              <a:t>British and </a:t>
            </a:r>
            <a:r>
              <a:rPr lang="en-US" dirty="0"/>
              <a:t>American English written form:</a:t>
            </a:r>
            <a:endParaRPr lang="en-IN" dirty="0"/>
          </a:p>
        </p:txBody>
      </p:sp>
      <p:sp>
        <p:nvSpPr>
          <p:cNvPr id="3" name="Title 2"/>
          <p:cNvSpPr>
            <a:spLocks noGrp="1"/>
          </p:cNvSpPr>
          <p:nvPr>
            <p:ph type="title"/>
          </p:nvPr>
        </p:nvSpPr>
        <p:spPr/>
        <p:txBody>
          <a:bodyPr/>
          <a:lstStyle/>
          <a:p>
            <a:r>
              <a:rPr lang="en-IN" dirty="0" smtClean="0"/>
              <a:t>Regular Expressions </a:t>
            </a:r>
            <a:r>
              <a:rPr lang="en-IN" dirty="0"/>
              <a:t>Character classes</a:t>
            </a:r>
          </a:p>
        </p:txBody>
      </p:sp>
    </p:spTree>
    <p:extLst>
      <p:ext uri="{BB962C8B-B14F-4D97-AF65-F5344CB8AC3E}">
        <p14:creationId xmlns:p14="http://schemas.microsoft.com/office/powerpoint/2010/main" val="39917585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fontScale="47500" lnSpcReduction="20000"/>
          </a:bodyPr>
          <a:lstStyle/>
          <a:p>
            <a:pPr fontAlgn="base"/>
            <a:r>
              <a:rPr lang="en-US" dirty="0"/>
              <a:t>cluster- Hierarchical clustering.</a:t>
            </a:r>
          </a:p>
          <a:p>
            <a:pPr fontAlgn="base"/>
            <a:r>
              <a:rPr lang="en-US" dirty="0"/>
              <a:t>constants- Physical constants and factors of conversion.</a:t>
            </a:r>
          </a:p>
          <a:p>
            <a:pPr fontAlgn="base"/>
            <a:r>
              <a:rPr lang="en-US" dirty="0" err="1"/>
              <a:t>fftpack</a:t>
            </a:r>
            <a:r>
              <a:rPr lang="en-US" dirty="0"/>
              <a:t>- Algorithms for Discrete Fourier Transform.</a:t>
            </a:r>
          </a:p>
          <a:p>
            <a:pPr fontAlgn="base"/>
            <a:r>
              <a:rPr lang="en-US" dirty="0"/>
              <a:t>integrate- Routines for numerical integration.</a:t>
            </a:r>
          </a:p>
          <a:p>
            <a:pPr fontAlgn="base"/>
            <a:r>
              <a:rPr lang="en-US" dirty="0"/>
              <a:t>interpolate- Tools for interpolation.</a:t>
            </a:r>
          </a:p>
          <a:p>
            <a:pPr fontAlgn="base"/>
            <a:r>
              <a:rPr lang="en-US" dirty="0" err="1"/>
              <a:t>io</a:t>
            </a:r>
            <a:r>
              <a:rPr lang="en-US" dirty="0"/>
              <a:t>- Input and Output tools for data.</a:t>
            </a:r>
          </a:p>
          <a:p>
            <a:pPr fontAlgn="base"/>
            <a:r>
              <a:rPr lang="en-US" dirty="0"/>
              <a:t>lib- Wrappers to external libraries.</a:t>
            </a:r>
          </a:p>
          <a:p>
            <a:pPr fontAlgn="base"/>
            <a:r>
              <a:rPr lang="en-US" dirty="0" err="1"/>
              <a:t>linalg</a:t>
            </a:r>
            <a:r>
              <a:rPr lang="en-US" dirty="0"/>
              <a:t>- Routines for linear algebra.</a:t>
            </a:r>
          </a:p>
          <a:p>
            <a:pPr fontAlgn="base"/>
            <a:r>
              <a:rPr lang="en-US" dirty="0" err="1"/>
              <a:t>misc</a:t>
            </a:r>
            <a:r>
              <a:rPr lang="en-US" dirty="0"/>
              <a:t>- Miscellaneous utilities like image reading and writing.</a:t>
            </a:r>
          </a:p>
          <a:p>
            <a:pPr fontAlgn="base"/>
            <a:r>
              <a:rPr lang="en-US" dirty="0" err="1"/>
              <a:t>ndimage</a:t>
            </a:r>
            <a:r>
              <a:rPr lang="en-US" dirty="0"/>
              <a:t>- Functions for processing multidimensional images.</a:t>
            </a:r>
          </a:p>
          <a:p>
            <a:pPr fontAlgn="base"/>
            <a:r>
              <a:rPr lang="en-US" dirty="0"/>
              <a:t>optimize- Algorithms for optimization.</a:t>
            </a:r>
          </a:p>
          <a:p>
            <a:pPr fontAlgn="base"/>
            <a:r>
              <a:rPr lang="en-US" dirty="0"/>
              <a:t>signal- Tools for processing signal.</a:t>
            </a:r>
          </a:p>
          <a:p>
            <a:pPr fontAlgn="base"/>
            <a:r>
              <a:rPr lang="en-US" dirty="0"/>
              <a:t>sparse- Algorithms for sparse matrices.</a:t>
            </a:r>
          </a:p>
          <a:p>
            <a:pPr fontAlgn="base"/>
            <a:r>
              <a:rPr lang="en-US" dirty="0"/>
              <a:t>spatial- KD-trees, distance functions, nearest neighbors.</a:t>
            </a:r>
          </a:p>
          <a:p>
            <a:pPr fontAlgn="base"/>
            <a:r>
              <a:rPr lang="en-US" dirty="0"/>
              <a:t>special- Special functions.</a:t>
            </a:r>
          </a:p>
          <a:p>
            <a:pPr fontAlgn="base"/>
            <a:r>
              <a:rPr lang="en-US" dirty="0"/>
              <a:t>stats- Functions to perform statistics.</a:t>
            </a:r>
          </a:p>
          <a:p>
            <a:pPr fontAlgn="base"/>
            <a:r>
              <a:rPr lang="en-US" dirty="0"/>
              <a:t>weave- Functionality that lets you write C++/C code in the form of multiline strings.</a:t>
            </a:r>
            <a:endParaRPr lang="en-IN" dirty="0"/>
          </a:p>
        </p:txBody>
      </p:sp>
      <p:sp>
        <p:nvSpPr>
          <p:cNvPr id="3" name="Title 2"/>
          <p:cNvSpPr>
            <a:spLocks noGrp="1"/>
          </p:cNvSpPr>
          <p:nvPr>
            <p:ph type="title"/>
          </p:nvPr>
        </p:nvSpPr>
        <p:spPr/>
        <p:txBody>
          <a:bodyPr/>
          <a:lstStyle/>
          <a:p>
            <a:r>
              <a:rPr lang="en-IN" dirty="0" err="1" smtClean="0"/>
              <a:t>Scipy</a:t>
            </a:r>
            <a:r>
              <a:rPr lang="en-IN" dirty="0" smtClean="0"/>
              <a:t> – sub packages</a:t>
            </a:r>
            <a:endParaRPr lang="en-IN" dirty="0"/>
          </a:p>
        </p:txBody>
      </p:sp>
    </p:spTree>
    <p:extLst>
      <p:ext uri="{BB962C8B-B14F-4D97-AF65-F5344CB8AC3E}">
        <p14:creationId xmlns:p14="http://schemas.microsoft.com/office/powerpoint/2010/main" val="334218524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SOLID Design Pattern</a:t>
            </a:r>
            <a:endParaRPr lang="en-IN" dirty="0"/>
          </a:p>
        </p:txBody>
      </p:sp>
      <p:pic>
        <p:nvPicPr>
          <p:cNvPr id="1026" name="Picture 2" descr="https://cdn-images-1.medium.com/max/1600/1*yO6YGExWLJl5VOUL61xXv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6781800" cy="465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5355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As the single responsibility principle states, a class should have only one </a:t>
            </a:r>
            <a:r>
              <a:rPr lang="en-US" dirty="0" smtClean="0"/>
              <a:t>reason to </a:t>
            </a:r>
            <a:r>
              <a:rPr lang="en-US" dirty="0"/>
              <a:t>change.</a:t>
            </a:r>
          </a:p>
          <a:p>
            <a:r>
              <a:rPr lang="en-US" dirty="0"/>
              <a:t>This principle says that when we develop classes, it should cater to the given functionality well. </a:t>
            </a:r>
            <a:endParaRPr lang="en-US" dirty="0" smtClean="0"/>
          </a:p>
          <a:p>
            <a:r>
              <a:rPr lang="en-US" dirty="0" smtClean="0"/>
              <a:t>If </a:t>
            </a:r>
            <a:r>
              <a:rPr lang="en-US" dirty="0"/>
              <a:t>a class is taking care of two functionalities, it is better to split them. It refers to functionality as a reason to change</a:t>
            </a:r>
            <a:r>
              <a:rPr lang="en-US" dirty="0" smtClean="0"/>
              <a:t>.</a:t>
            </a:r>
          </a:p>
          <a:p>
            <a:endParaRPr lang="en-IN" dirty="0"/>
          </a:p>
        </p:txBody>
      </p:sp>
      <p:sp>
        <p:nvSpPr>
          <p:cNvPr id="3" name="Title 2"/>
          <p:cNvSpPr>
            <a:spLocks noGrp="1"/>
          </p:cNvSpPr>
          <p:nvPr>
            <p:ph type="title"/>
          </p:nvPr>
        </p:nvSpPr>
        <p:spPr/>
        <p:txBody>
          <a:bodyPr/>
          <a:lstStyle/>
          <a:p>
            <a:r>
              <a:rPr lang="en-IN" dirty="0"/>
              <a:t>Single Responsibility Principle </a:t>
            </a:r>
            <a:br>
              <a:rPr lang="en-IN" dirty="0"/>
            </a:br>
            <a:endParaRPr lang="en-IN" dirty="0"/>
          </a:p>
        </p:txBody>
      </p:sp>
    </p:spTree>
    <p:extLst>
      <p:ext uri="{BB962C8B-B14F-4D97-AF65-F5344CB8AC3E}">
        <p14:creationId xmlns:p14="http://schemas.microsoft.com/office/powerpoint/2010/main" val="100786463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Let's assume we need an object to keep an email message. We are going to use the </a:t>
            </a:r>
            <a:r>
              <a:rPr lang="en-US" dirty="0" err="1" smtClean="0"/>
              <a:t>IEmail</a:t>
            </a:r>
            <a:r>
              <a:rPr lang="en-US" dirty="0" smtClean="0"/>
              <a:t>. </a:t>
            </a:r>
            <a:r>
              <a:rPr lang="en-US" dirty="0"/>
              <a:t>At the first sight everything looks just fine. </a:t>
            </a:r>
            <a:endParaRPr lang="en-US" dirty="0" smtClean="0"/>
          </a:p>
          <a:p>
            <a:r>
              <a:rPr lang="en-US" dirty="0" err="1" smtClean="0"/>
              <a:t>IEmail</a:t>
            </a:r>
            <a:r>
              <a:rPr lang="en-US" dirty="0" smtClean="0"/>
              <a:t> and </a:t>
            </a:r>
            <a:r>
              <a:rPr lang="en-US" dirty="0"/>
              <a:t>Email class have 2 responsibilities (reasons to change). One would be the use of the class in some email protocols such as pop3 or </a:t>
            </a:r>
            <a:r>
              <a:rPr lang="en-US" dirty="0" err="1"/>
              <a:t>imap</a:t>
            </a:r>
            <a:r>
              <a:rPr lang="en-US" dirty="0" smtClean="0"/>
              <a:t>.</a:t>
            </a:r>
          </a:p>
          <a:p>
            <a:r>
              <a:rPr lang="en-US" dirty="0" smtClean="0"/>
              <a:t> </a:t>
            </a:r>
            <a:r>
              <a:rPr lang="en-US" dirty="0"/>
              <a:t>If other protocols must be supported the objects should be serialized in another manner and code should be added to support new protocols</a:t>
            </a:r>
            <a:r>
              <a:rPr lang="en-US" dirty="0" smtClean="0"/>
              <a:t>.</a:t>
            </a:r>
          </a:p>
          <a:p>
            <a:r>
              <a:rPr lang="en-US" dirty="0" smtClean="0"/>
              <a:t> </a:t>
            </a:r>
            <a:r>
              <a:rPr lang="en-US" dirty="0"/>
              <a:t>Another one would be for the Content field. Even if content is a string maybe we want in the future to support HTML or other formats</a:t>
            </a:r>
            <a:r>
              <a:rPr lang="en-US" dirty="0" smtClean="0"/>
              <a:t>.</a:t>
            </a:r>
            <a:endParaRPr lang="en-US" dirty="0"/>
          </a:p>
          <a:p>
            <a:r>
              <a:rPr lang="en-US" dirty="0"/>
              <a:t>If we keep only one class, each change for a responsibility might affect the other one:</a:t>
            </a:r>
          </a:p>
          <a:p>
            <a:endParaRPr lang="en-US" dirty="0"/>
          </a:p>
          <a:p>
            <a:pPr lvl="1"/>
            <a:r>
              <a:rPr lang="en-US" dirty="0"/>
              <a:t>Adding a new protocol will create the need to add code for parsing and serializing the content for each type of field.</a:t>
            </a:r>
          </a:p>
          <a:p>
            <a:pPr lvl="1"/>
            <a:r>
              <a:rPr lang="en-US" dirty="0"/>
              <a:t>Adding a new content type (like html) make us to add code for each protocol implemented.</a:t>
            </a:r>
          </a:p>
          <a:p>
            <a:pPr marL="0" indent="0">
              <a:buNone/>
            </a:pPr>
            <a:endParaRPr lang="en-IN" dirty="0"/>
          </a:p>
        </p:txBody>
      </p:sp>
      <p:sp>
        <p:nvSpPr>
          <p:cNvPr id="3" name="Title 2"/>
          <p:cNvSpPr>
            <a:spLocks noGrp="1"/>
          </p:cNvSpPr>
          <p:nvPr>
            <p:ph type="title"/>
          </p:nvPr>
        </p:nvSpPr>
        <p:spPr/>
        <p:txBody>
          <a:bodyPr/>
          <a:lstStyle/>
          <a:p>
            <a:r>
              <a:rPr lang="en-IN" dirty="0"/>
              <a:t>Single Responsibility Principle </a:t>
            </a:r>
            <a:br>
              <a:rPr lang="en-IN" dirty="0"/>
            </a:br>
            <a:endParaRPr lang="en-IN" dirty="0"/>
          </a:p>
        </p:txBody>
      </p:sp>
    </p:spTree>
    <p:extLst>
      <p:ext uri="{BB962C8B-B14F-4D97-AF65-F5344CB8AC3E}">
        <p14:creationId xmlns:p14="http://schemas.microsoft.com/office/powerpoint/2010/main" val="22944729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open/close principle states that </a:t>
            </a:r>
            <a:r>
              <a:rPr lang="en-US" i="1" dirty="0"/>
              <a:t>classes or objects and methods should be open for extension but closed for modifications</a:t>
            </a:r>
            <a:r>
              <a:rPr lang="en-US" dirty="0"/>
              <a:t>.</a:t>
            </a:r>
          </a:p>
          <a:p>
            <a:r>
              <a:rPr lang="en-US" dirty="0"/>
              <a:t>What this means in simple language is, when you develop your software application, make sure that you write your classes or modules in a generic way so that whenever you feel the need to extend the behavior of the class or object, then you shouldn't have to change the class itself. </a:t>
            </a:r>
            <a:endParaRPr lang="en-US" dirty="0" smtClean="0"/>
          </a:p>
          <a:p>
            <a:r>
              <a:rPr lang="en-US" dirty="0" smtClean="0"/>
              <a:t>Rather</a:t>
            </a:r>
            <a:r>
              <a:rPr lang="en-US" dirty="0"/>
              <a:t>, a simple extension of the class should help you build the new behavior.</a:t>
            </a:r>
            <a:endParaRPr lang="en-IN" dirty="0"/>
          </a:p>
        </p:txBody>
      </p:sp>
      <p:sp>
        <p:nvSpPr>
          <p:cNvPr id="3" name="Title 2"/>
          <p:cNvSpPr>
            <a:spLocks noGrp="1"/>
          </p:cNvSpPr>
          <p:nvPr>
            <p:ph type="title"/>
          </p:nvPr>
        </p:nvSpPr>
        <p:spPr/>
        <p:txBody>
          <a:bodyPr/>
          <a:lstStyle/>
          <a:p>
            <a:r>
              <a:rPr lang="en-IN" dirty="0"/>
              <a:t>The open/close principle</a:t>
            </a:r>
          </a:p>
        </p:txBody>
      </p:sp>
    </p:spTree>
    <p:extLst>
      <p:ext uri="{BB962C8B-B14F-4D97-AF65-F5344CB8AC3E}">
        <p14:creationId xmlns:p14="http://schemas.microsoft.com/office/powerpoint/2010/main" val="145679816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open/close principle</a:t>
            </a:r>
          </a:p>
        </p:txBody>
      </p:sp>
      <p:pic>
        <p:nvPicPr>
          <p:cNvPr id="2050" name="Picture 2" descr="https://cdn-images-1.medium.com/max/1600/1*XrzvRJTpK0y6bXTqoV9MqQ.png"/>
          <p:cNvPicPr>
            <a:picLocks noChangeAspect="1" noChangeArrowheads="1"/>
          </p:cNvPicPr>
          <p:nvPr/>
        </p:nvPicPr>
        <p:blipFill rotWithShape="1">
          <a:blip r:embed="rId2">
            <a:extLst>
              <a:ext uri="{28A0092B-C50C-407E-A947-70E740481C1C}">
                <a14:useLocalDpi xmlns:a14="http://schemas.microsoft.com/office/drawing/2010/main" val="0"/>
              </a:ext>
            </a:extLst>
          </a:blip>
          <a:srcRect t="15625"/>
          <a:stretch/>
        </p:blipFill>
        <p:spPr bwMode="auto">
          <a:xfrm>
            <a:off x="1524000" y="1524000"/>
            <a:ext cx="5481946"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1250/1*s6KXBszk1fz95ZXd3l-_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 y="3962400"/>
            <a:ext cx="8953500" cy="2495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6934200" y="1454989"/>
            <a:ext cx="762000" cy="90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34015" y="1167482"/>
            <a:ext cx="3570208" cy="369332"/>
          </a:xfrm>
          <a:prstGeom prst="rect">
            <a:avLst/>
          </a:prstGeom>
          <a:noFill/>
        </p:spPr>
        <p:txBody>
          <a:bodyPr wrap="none" rtlCol="0">
            <a:spAutoFit/>
          </a:bodyPr>
          <a:lstStyle/>
          <a:p>
            <a:r>
              <a:rPr lang="en-IN" dirty="0" smtClean="0"/>
              <a:t>Not applying open/close principle</a:t>
            </a:r>
            <a:endParaRPr lang="en-IN" dirty="0"/>
          </a:p>
        </p:txBody>
      </p:sp>
      <p:sp>
        <p:nvSpPr>
          <p:cNvPr id="9" name="TextBox 8"/>
          <p:cNvSpPr txBox="1"/>
          <p:nvPr/>
        </p:nvSpPr>
        <p:spPr>
          <a:xfrm>
            <a:off x="3521727" y="4038600"/>
            <a:ext cx="2274982" cy="369332"/>
          </a:xfrm>
          <a:prstGeom prst="rect">
            <a:avLst/>
          </a:prstGeom>
          <a:noFill/>
        </p:spPr>
        <p:txBody>
          <a:bodyPr wrap="none" rtlCol="0">
            <a:spAutoFit/>
          </a:bodyPr>
          <a:lstStyle/>
          <a:p>
            <a:r>
              <a:rPr lang="en-IN" dirty="0" smtClean="0"/>
              <a:t>Open close principle</a:t>
            </a:r>
            <a:endParaRPr lang="en-IN" dirty="0"/>
          </a:p>
        </p:txBody>
      </p:sp>
    </p:spTree>
    <p:extLst>
      <p:ext uri="{BB962C8B-B14F-4D97-AF65-F5344CB8AC3E}">
        <p14:creationId xmlns:p14="http://schemas.microsoft.com/office/powerpoint/2010/main" val="203853878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inversion of control principle states that high-level modules shouldn't be dependent on low-level modules</a:t>
            </a:r>
            <a:r>
              <a:rPr lang="en-US" dirty="0" smtClean="0"/>
              <a:t>;</a:t>
            </a:r>
          </a:p>
          <a:p>
            <a:r>
              <a:rPr lang="en-US" dirty="0" smtClean="0"/>
              <a:t>They </a:t>
            </a:r>
            <a:r>
              <a:rPr lang="en-US" dirty="0"/>
              <a:t>should both be dependent on abstractions. Details should depend on abstractions and not the other way round</a:t>
            </a:r>
            <a:r>
              <a:rPr lang="en-US" dirty="0" smtClean="0"/>
              <a:t>.</a:t>
            </a:r>
          </a:p>
          <a:p>
            <a:endParaRPr lang="en-IN" dirty="0"/>
          </a:p>
        </p:txBody>
      </p:sp>
      <p:sp>
        <p:nvSpPr>
          <p:cNvPr id="3" name="Title 2"/>
          <p:cNvSpPr>
            <a:spLocks noGrp="1"/>
          </p:cNvSpPr>
          <p:nvPr>
            <p:ph type="title"/>
          </p:nvPr>
        </p:nvSpPr>
        <p:spPr/>
        <p:txBody>
          <a:bodyPr/>
          <a:lstStyle/>
          <a:p>
            <a:r>
              <a:rPr lang="en-US" dirty="0"/>
              <a:t>The inversion of control principle</a:t>
            </a:r>
            <a:endParaRPr lang="en-IN" dirty="0"/>
          </a:p>
        </p:txBody>
      </p:sp>
    </p:spTree>
    <p:extLst>
      <p:ext uri="{BB962C8B-B14F-4D97-AF65-F5344CB8AC3E}">
        <p14:creationId xmlns:p14="http://schemas.microsoft.com/office/powerpoint/2010/main" val="8762896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inversion of control principle</a:t>
            </a:r>
            <a:endParaRPr lang="en-IN" dirty="0"/>
          </a:p>
        </p:txBody>
      </p:sp>
      <p:pic>
        <p:nvPicPr>
          <p:cNvPr id="3074" name="Picture 2" descr="Class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867" y="1981200"/>
            <a:ext cx="7657596"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97738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As the interface segregation principle states, clients should not be forced to depend on interfaces they don't use.</a:t>
            </a:r>
          </a:p>
          <a:p>
            <a:r>
              <a:rPr lang="en-US" dirty="0"/>
              <a:t>This principle talks about software developers writing their interfaces well</a:t>
            </a:r>
            <a:r>
              <a:rPr lang="en-US" dirty="0" smtClean="0"/>
              <a:t>.</a:t>
            </a:r>
          </a:p>
          <a:p>
            <a:r>
              <a:rPr lang="en-US" dirty="0" smtClean="0"/>
              <a:t>For </a:t>
            </a:r>
            <a:r>
              <a:rPr lang="en-US" dirty="0"/>
              <a:t>instance, it reminds the developers/architects to develop methods that relate to the functionality</a:t>
            </a:r>
            <a:r>
              <a:rPr lang="en-US" dirty="0" smtClean="0"/>
              <a:t>.</a:t>
            </a:r>
          </a:p>
          <a:p>
            <a:r>
              <a:rPr lang="en-US" dirty="0" smtClean="0"/>
              <a:t>If </a:t>
            </a:r>
            <a:r>
              <a:rPr lang="en-US" dirty="0"/>
              <a:t>there is any method that is not related to the interface, the class dependent on the interface has to implement it unnecessarily.</a:t>
            </a:r>
            <a:endParaRPr lang="en-IN" dirty="0"/>
          </a:p>
        </p:txBody>
      </p:sp>
      <p:sp>
        <p:nvSpPr>
          <p:cNvPr id="3" name="Title 2"/>
          <p:cNvSpPr>
            <a:spLocks noGrp="1"/>
          </p:cNvSpPr>
          <p:nvPr>
            <p:ph type="title"/>
          </p:nvPr>
        </p:nvSpPr>
        <p:spPr/>
        <p:txBody>
          <a:bodyPr/>
          <a:lstStyle/>
          <a:p>
            <a:r>
              <a:rPr lang="en-IN" dirty="0"/>
              <a:t>The interface segregation principle</a:t>
            </a:r>
          </a:p>
        </p:txBody>
      </p:sp>
    </p:spTree>
    <p:extLst>
      <p:ext uri="{BB962C8B-B14F-4D97-AF65-F5344CB8AC3E}">
        <p14:creationId xmlns:p14="http://schemas.microsoft.com/office/powerpoint/2010/main" val="270988412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interface segregation principle</a:t>
            </a:r>
          </a:p>
        </p:txBody>
      </p:sp>
      <p:pic>
        <p:nvPicPr>
          <p:cNvPr id="4098" name="Picture 2" descr="The Interface Segregation Principle with C#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53440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63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2"/>
          </p:nvPr>
        </p:nvPicPr>
        <p:blipFill>
          <a:blip r:embed="rId2"/>
          <a:stretch>
            <a:fillRect/>
          </a:stretch>
        </p:blipFill>
        <p:spPr>
          <a:xfrm>
            <a:off x="2122808" y="1828800"/>
            <a:ext cx="4141168" cy="1600200"/>
          </a:xfrm>
          <a:prstGeom prst="rect">
            <a:avLst/>
          </a:prstGeom>
        </p:spPr>
      </p:pic>
      <p:sp>
        <p:nvSpPr>
          <p:cNvPr id="3" name="Title 2"/>
          <p:cNvSpPr>
            <a:spLocks noGrp="1"/>
          </p:cNvSpPr>
          <p:nvPr>
            <p:ph type="title"/>
          </p:nvPr>
        </p:nvSpPr>
        <p:spPr/>
        <p:txBody>
          <a:bodyPr/>
          <a:lstStyle/>
          <a:p>
            <a:r>
              <a:rPr lang="en-IN" dirty="0" smtClean="0"/>
              <a:t>Regular Expressions </a:t>
            </a:r>
            <a:r>
              <a:rPr lang="en-IN" dirty="0"/>
              <a:t>Character classes</a:t>
            </a:r>
          </a:p>
        </p:txBody>
      </p:sp>
      <p:sp>
        <p:nvSpPr>
          <p:cNvPr id="5" name="TextBox 4"/>
          <p:cNvSpPr txBox="1"/>
          <p:nvPr/>
        </p:nvSpPr>
        <p:spPr>
          <a:xfrm>
            <a:off x="381000" y="3810000"/>
            <a:ext cx="828529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It is possible to also use the range of a character. </a:t>
            </a:r>
            <a:endParaRPr lang="en-US" dirty="0" smtClean="0"/>
          </a:p>
          <a:p>
            <a:pPr marL="285750" indent="-285750">
              <a:buFont typeface="Arial" panose="020B0604020202020204" pitchFamily="34" charset="0"/>
              <a:buChar char="•"/>
            </a:pPr>
            <a:r>
              <a:rPr lang="en-US" dirty="0" smtClean="0"/>
              <a:t>This </a:t>
            </a:r>
            <a:r>
              <a:rPr lang="en-US" dirty="0"/>
              <a:t>is done by </a:t>
            </a:r>
            <a:r>
              <a:rPr lang="en-US" dirty="0" smtClean="0"/>
              <a:t>leveraging the </a:t>
            </a:r>
            <a:r>
              <a:rPr lang="en-US" dirty="0"/>
              <a:t>hyphen symbol (-) between two related characters; for example, to </a:t>
            </a:r>
            <a:r>
              <a:rPr lang="en-US" dirty="0" smtClean="0"/>
              <a:t>match any </a:t>
            </a:r>
            <a:r>
              <a:rPr lang="en-US" dirty="0"/>
              <a:t>lowercase letter we can use [a-z</a:t>
            </a:r>
            <a:r>
              <a:rPr lang="en-US" dirty="0" smtClean="0"/>
              <a:t>].</a:t>
            </a:r>
          </a:p>
          <a:p>
            <a:pPr marL="285750" indent="-285750">
              <a:buFont typeface="Arial" panose="020B0604020202020204" pitchFamily="34" charset="0"/>
              <a:buChar char="•"/>
            </a:pPr>
            <a:r>
              <a:rPr lang="en-US" dirty="0" smtClean="0"/>
              <a:t>Likewise</a:t>
            </a:r>
            <a:r>
              <a:rPr lang="en-US" dirty="0"/>
              <a:t>, to match any single digit </a:t>
            </a:r>
            <a:r>
              <a:rPr lang="en-US" dirty="0" smtClean="0"/>
              <a:t>we can </a:t>
            </a:r>
            <a:r>
              <a:rPr lang="en-US" dirty="0"/>
              <a:t>define the character set [0-9].</a:t>
            </a:r>
            <a:endParaRPr lang="en-IN" dirty="0"/>
          </a:p>
        </p:txBody>
      </p:sp>
    </p:spTree>
    <p:extLst>
      <p:ext uri="{BB962C8B-B14F-4D97-AF65-F5344CB8AC3E}">
        <p14:creationId xmlns:p14="http://schemas.microsoft.com/office/powerpoint/2010/main" val="22035146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Singleton provides you with a mechanism to have one, and only one, object of a given type and provides a global point of access. </a:t>
            </a:r>
            <a:endParaRPr lang="en-US" dirty="0" smtClean="0"/>
          </a:p>
          <a:p>
            <a:r>
              <a:rPr lang="en-US" dirty="0" smtClean="0"/>
              <a:t>Hence</a:t>
            </a:r>
            <a:r>
              <a:rPr lang="en-US" dirty="0"/>
              <a:t>, Singletons are typically used in cases such as logging or database operations, printer spoolers, and many others, where there is a need to have only one instance that is available across the application to avoid conflicting requests on the same resource</a:t>
            </a:r>
            <a:r>
              <a:rPr lang="en-US" dirty="0" smtClean="0"/>
              <a:t>.</a:t>
            </a:r>
          </a:p>
          <a:p>
            <a:r>
              <a:rPr lang="en-US" dirty="0" smtClean="0"/>
              <a:t> </a:t>
            </a:r>
            <a:r>
              <a:rPr lang="en-US" dirty="0"/>
              <a:t>For example, we may want to use one database object to perform operations on the DB to maintain data consistency or one object of the logging class across multiple services to dump log messages in a particular log file sequentially.</a:t>
            </a:r>
          </a:p>
          <a:p>
            <a:r>
              <a:rPr lang="en-US" dirty="0"/>
              <a:t>In brief, the intentions of the Singleton design pattern are as follows</a:t>
            </a:r>
            <a:r>
              <a:rPr lang="en-US" dirty="0" smtClean="0"/>
              <a:t>:</a:t>
            </a:r>
            <a:endParaRPr lang="en-US" dirty="0"/>
          </a:p>
          <a:p>
            <a:r>
              <a:rPr lang="en-US" dirty="0"/>
              <a:t>Ensuring that one and only one object of the class gets </a:t>
            </a:r>
            <a:r>
              <a:rPr lang="en-US" dirty="0" smtClean="0"/>
              <a:t>created</a:t>
            </a:r>
            <a:endParaRPr lang="en-US" dirty="0"/>
          </a:p>
          <a:p>
            <a:r>
              <a:rPr lang="en-US" dirty="0"/>
              <a:t>Providing an access point for an object that is global to the </a:t>
            </a:r>
            <a:r>
              <a:rPr lang="en-US" dirty="0" smtClean="0"/>
              <a:t>program</a:t>
            </a:r>
            <a:endParaRPr lang="en-US" dirty="0"/>
          </a:p>
          <a:p>
            <a:r>
              <a:rPr lang="en-US" dirty="0"/>
              <a:t>Controlling concurrent access to resources that are shared</a:t>
            </a:r>
            <a:endParaRPr lang="en-IN" dirty="0"/>
          </a:p>
        </p:txBody>
      </p:sp>
      <p:sp>
        <p:nvSpPr>
          <p:cNvPr id="3" name="Title 2"/>
          <p:cNvSpPr>
            <a:spLocks noGrp="1"/>
          </p:cNvSpPr>
          <p:nvPr>
            <p:ph type="title"/>
          </p:nvPr>
        </p:nvSpPr>
        <p:spPr/>
        <p:txBody>
          <a:bodyPr/>
          <a:lstStyle/>
          <a:p>
            <a:r>
              <a:rPr lang="en-IN" dirty="0" smtClean="0"/>
              <a:t>Singleton</a:t>
            </a:r>
            <a:endParaRPr lang="en-IN" dirty="0"/>
          </a:p>
        </p:txBody>
      </p:sp>
    </p:spTree>
    <p:extLst>
      <p:ext uri="{BB962C8B-B14F-4D97-AF65-F5344CB8AC3E}">
        <p14:creationId xmlns:p14="http://schemas.microsoft.com/office/powerpoint/2010/main" val="292169779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1) Creational Pattern</a:t>
            </a:r>
          </a:p>
          <a:p>
            <a:r>
              <a:rPr lang="en-US" dirty="0"/>
              <a:t>Factory Method </a:t>
            </a:r>
            <a:r>
              <a:rPr lang="en-US" dirty="0" smtClean="0"/>
              <a:t>Pattern</a:t>
            </a:r>
          </a:p>
          <a:p>
            <a:r>
              <a:rPr lang="en-US" dirty="0" smtClean="0"/>
              <a:t>Abstract </a:t>
            </a:r>
            <a:r>
              <a:rPr lang="en-US" dirty="0"/>
              <a:t>Factory </a:t>
            </a:r>
            <a:r>
              <a:rPr lang="en-US" dirty="0" smtClean="0"/>
              <a:t>Pattern</a:t>
            </a:r>
          </a:p>
          <a:p>
            <a:r>
              <a:rPr lang="en-US" dirty="0" smtClean="0"/>
              <a:t>Singleton Pattern</a:t>
            </a:r>
          </a:p>
          <a:p>
            <a:r>
              <a:rPr lang="en-US" dirty="0" smtClean="0"/>
              <a:t>Prototype Pattern</a:t>
            </a:r>
          </a:p>
          <a:p>
            <a:r>
              <a:rPr lang="en-US" dirty="0" smtClean="0"/>
              <a:t>Builder Pattern</a:t>
            </a:r>
          </a:p>
          <a:p>
            <a:r>
              <a:rPr lang="en-US" dirty="0" smtClean="0"/>
              <a:t>Object </a:t>
            </a:r>
            <a:r>
              <a:rPr lang="en-US" dirty="0"/>
              <a:t>Pool Pattern</a:t>
            </a:r>
          </a:p>
          <a:p>
            <a:endParaRPr lang="en-IN" dirty="0"/>
          </a:p>
        </p:txBody>
      </p:sp>
      <p:sp>
        <p:nvSpPr>
          <p:cNvPr id="3" name="Title 2"/>
          <p:cNvSpPr>
            <a:spLocks noGrp="1"/>
          </p:cNvSpPr>
          <p:nvPr>
            <p:ph type="title"/>
          </p:nvPr>
        </p:nvSpPr>
        <p:spPr/>
        <p:txBody>
          <a:bodyPr/>
          <a:lstStyle/>
          <a:p>
            <a:r>
              <a:rPr lang="en-IN" dirty="0" smtClean="0"/>
              <a:t>Design Pattern</a:t>
            </a:r>
            <a:endParaRPr lang="en-IN" dirty="0"/>
          </a:p>
        </p:txBody>
      </p:sp>
    </p:spTree>
    <p:extLst>
      <p:ext uri="{BB962C8B-B14F-4D97-AF65-F5344CB8AC3E}">
        <p14:creationId xmlns:p14="http://schemas.microsoft.com/office/powerpoint/2010/main" val="40253856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2) Structural Pattern</a:t>
            </a:r>
          </a:p>
          <a:p>
            <a:r>
              <a:rPr lang="en-US" dirty="0"/>
              <a:t>Adapter Pattern</a:t>
            </a:r>
          </a:p>
          <a:p>
            <a:r>
              <a:rPr lang="en-US" dirty="0"/>
              <a:t>Bridge Pattern</a:t>
            </a:r>
          </a:p>
          <a:p>
            <a:r>
              <a:rPr lang="en-US" dirty="0"/>
              <a:t>Composite Pattern</a:t>
            </a:r>
          </a:p>
          <a:p>
            <a:r>
              <a:rPr lang="en-US" dirty="0"/>
              <a:t>Decorator Pattern</a:t>
            </a:r>
          </a:p>
          <a:p>
            <a:r>
              <a:rPr lang="en-US" dirty="0"/>
              <a:t>Facade Pattern</a:t>
            </a:r>
          </a:p>
          <a:p>
            <a:r>
              <a:rPr lang="en-US" dirty="0"/>
              <a:t>Flyweight Pattern</a:t>
            </a:r>
          </a:p>
          <a:p>
            <a:r>
              <a:rPr lang="en-US" dirty="0"/>
              <a:t>proxy Pattern</a:t>
            </a:r>
          </a:p>
          <a:p>
            <a:endParaRPr lang="en-IN" dirty="0"/>
          </a:p>
        </p:txBody>
      </p:sp>
      <p:sp>
        <p:nvSpPr>
          <p:cNvPr id="3" name="Title 2"/>
          <p:cNvSpPr>
            <a:spLocks noGrp="1"/>
          </p:cNvSpPr>
          <p:nvPr>
            <p:ph type="title"/>
          </p:nvPr>
        </p:nvSpPr>
        <p:spPr/>
        <p:txBody>
          <a:bodyPr/>
          <a:lstStyle/>
          <a:p>
            <a:r>
              <a:rPr lang="en-IN" dirty="0" smtClean="0"/>
              <a:t>Design Pattern</a:t>
            </a:r>
            <a:endParaRPr lang="en-IN" dirty="0"/>
          </a:p>
        </p:txBody>
      </p:sp>
    </p:spTree>
    <p:extLst>
      <p:ext uri="{BB962C8B-B14F-4D97-AF65-F5344CB8AC3E}">
        <p14:creationId xmlns:p14="http://schemas.microsoft.com/office/powerpoint/2010/main" val="350467126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3) Behavioral Pattern</a:t>
            </a:r>
          </a:p>
          <a:p>
            <a:r>
              <a:rPr lang="en-US" dirty="0"/>
              <a:t>Chain of </a:t>
            </a:r>
            <a:r>
              <a:rPr lang="en-US" dirty="0" smtClean="0"/>
              <a:t>Responsibility</a:t>
            </a:r>
          </a:p>
          <a:p>
            <a:r>
              <a:rPr lang="en-US" dirty="0" smtClean="0"/>
              <a:t>Command Pattern</a:t>
            </a:r>
          </a:p>
          <a:p>
            <a:r>
              <a:rPr lang="en-US" dirty="0" smtClean="0"/>
              <a:t>Interpreter Pattern</a:t>
            </a:r>
          </a:p>
          <a:p>
            <a:r>
              <a:rPr lang="en-US" dirty="0" smtClean="0"/>
              <a:t>Iterator Pattern</a:t>
            </a:r>
          </a:p>
          <a:p>
            <a:r>
              <a:rPr lang="en-US" dirty="0" smtClean="0"/>
              <a:t>Mediator Pattern</a:t>
            </a:r>
          </a:p>
          <a:p>
            <a:r>
              <a:rPr lang="en-US" dirty="0" smtClean="0"/>
              <a:t>Memento Pattern</a:t>
            </a:r>
          </a:p>
          <a:p>
            <a:r>
              <a:rPr lang="en-US" dirty="0" smtClean="0"/>
              <a:t>Observer Pattern</a:t>
            </a:r>
          </a:p>
          <a:p>
            <a:r>
              <a:rPr lang="en-US" dirty="0" smtClean="0"/>
              <a:t>State Pattern</a:t>
            </a:r>
          </a:p>
          <a:p>
            <a:r>
              <a:rPr lang="en-US" dirty="0" smtClean="0"/>
              <a:t>Strategy Pattern</a:t>
            </a:r>
          </a:p>
          <a:p>
            <a:r>
              <a:rPr lang="en-US" dirty="0" smtClean="0"/>
              <a:t>Template </a:t>
            </a:r>
            <a:r>
              <a:rPr lang="en-US" dirty="0"/>
              <a:t>Pattern</a:t>
            </a:r>
          </a:p>
          <a:p>
            <a:endParaRPr lang="en-IN" dirty="0"/>
          </a:p>
        </p:txBody>
      </p:sp>
      <p:sp>
        <p:nvSpPr>
          <p:cNvPr id="3" name="Title 2"/>
          <p:cNvSpPr>
            <a:spLocks noGrp="1"/>
          </p:cNvSpPr>
          <p:nvPr>
            <p:ph type="title"/>
          </p:nvPr>
        </p:nvSpPr>
        <p:spPr/>
        <p:txBody>
          <a:bodyPr/>
          <a:lstStyle/>
          <a:p>
            <a:r>
              <a:rPr lang="en-IN" dirty="0" smtClean="0"/>
              <a:t>Design Pattern</a:t>
            </a:r>
            <a:endParaRPr lang="en-IN" dirty="0"/>
          </a:p>
        </p:txBody>
      </p:sp>
    </p:spTree>
    <p:extLst>
      <p:ext uri="{BB962C8B-B14F-4D97-AF65-F5344CB8AC3E}">
        <p14:creationId xmlns:p14="http://schemas.microsoft.com/office/powerpoint/2010/main" val="270407580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Singleton</a:t>
            </a:r>
            <a:endParaRPr lang="en-IN" dirty="0"/>
          </a:p>
        </p:txBody>
      </p:sp>
      <p:pic>
        <p:nvPicPr>
          <p:cNvPr id="4" name="Picture 3"/>
          <p:cNvPicPr>
            <a:picLocks noChangeAspect="1"/>
          </p:cNvPicPr>
          <p:nvPr/>
        </p:nvPicPr>
        <p:blipFill>
          <a:blip r:embed="rId2"/>
          <a:stretch>
            <a:fillRect/>
          </a:stretch>
        </p:blipFill>
        <p:spPr>
          <a:xfrm>
            <a:off x="2209800" y="1828800"/>
            <a:ext cx="3293490" cy="1905000"/>
          </a:xfrm>
          <a:prstGeom prst="rect">
            <a:avLst/>
          </a:prstGeom>
        </p:spPr>
      </p:pic>
    </p:spTree>
    <p:extLst>
      <p:ext uri="{BB962C8B-B14F-4D97-AF65-F5344CB8AC3E}">
        <p14:creationId xmlns:p14="http://schemas.microsoft.com/office/powerpoint/2010/main" val="183206526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simple way of implementing Singleton is by making the constructor private and creating a static method that does the object initialization</a:t>
            </a:r>
            <a:r>
              <a:rPr lang="en-US" dirty="0" smtClean="0"/>
              <a:t>.</a:t>
            </a:r>
          </a:p>
          <a:p>
            <a:r>
              <a:rPr lang="en-US" dirty="0" smtClean="0"/>
              <a:t>This </a:t>
            </a:r>
            <a:r>
              <a:rPr lang="en-US" dirty="0"/>
              <a:t>way, one object gets created on the first call and the class returns the same object thereafter.</a:t>
            </a:r>
          </a:p>
          <a:p>
            <a:r>
              <a:rPr lang="en-US" dirty="0"/>
              <a:t>In Python, we will implement it in a different way as there's no option to create private constructors.</a:t>
            </a:r>
            <a:endParaRPr lang="en-IN" dirty="0"/>
          </a:p>
        </p:txBody>
      </p:sp>
      <p:sp>
        <p:nvSpPr>
          <p:cNvPr id="3" name="Title 2"/>
          <p:cNvSpPr>
            <a:spLocks noGrp="1"/>
          </p:cNvSpPr>
          <p:nvPr>
            <p:ph type="title"/>
          </p:nvPr>
        </p:nvSpPr>
        <p:spPr/>
        <p:txBody>
          <a:bodyPr/>
          <a:lstStyle/>
          <a:p>
            <a:r>
              <a:rPr lang="en-IN" dirty="0" smtClean="0"/>
              <a:t>Singleton</a:t>
            </a:r>
            <a:endParaRPr lang="en-IN" dirty="0"/>
          </a:p>
        </p:txBody>
      </p:sp>
    </p:spTree>
    <p:extLst>
      <p:ext uri="{BB962C8B-B14F-4D97-AF65-F5344CB8AC3E}">
        <p14:creationId xmlns:p14="http://schemas.microsoft.com/office/powerpoint/2010/main" val="182967420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0" y="1381125"/>
            <a:ext cx="8458199" cy="4824414"/>
          </a:xfrm>
        </p:spPr>
        <p:txBody>
          <a:bodyPr>
            <a:normAutofit/>
          </a:bodyPr>
          <a:lstStyle/>
          <a:p>
            <a:r>
              <a:rPr lang="en-US" dirty="0"/>
              <a:t>Global variables can be changed by mistake at one place and, as the developer may think that they have remained unchanged, the </a:t>
            </a:r>
            <a:r>
              <a:rPr lang="en-US" dirty="0" smtClean="0"/>
              <a:t>variables get </a:t>
            </a:r>
            <a:r>
              <a:rPr lang="en-US" dirty="0"/>
              <a:t>used elsewhere in the application.</a:t>
            </a:r>
          </a:p>
          <a:p>
            <a:r>
              <a:rPr lang="en-US" dirty="0" smtClean="0"/>
              <a:t>Multiple </a:t>
            </a:r>
            <a:r>
              <a:rPr lang="en-US" dirty="0"/>
              <a:t>references may get created to the same object. As </a:t>
            </a:r>
            <a:r>
              <a:rPr lang="en-US" dirty="0" smtClean="0"/>
              <a:t>Singleton creates </a:t>
            </a:r>
            <a:r>
              <a:rPr lang="en-US" dirty="0"/>
              <a:t>only one object, multiple references can get created at this </a:t>
            </a:r>
            <a:r>
              <a:rPr lang="en-US" dirty="0" smtClean="0"/>
              <a:t>point to </a:t>
            </a:r>
            <a:r>
              <a:rPr lang="en-US" dirty="0"/>
              <a:t>the same object.</a:t>
            </a:r>
          </a:p>
          <a:p>
            <a:r>
              <a:rPr lang="en-US" dirty="0" smtClean="0"/>
              <a:t>All </a:t>
            </a:r>
            <a:r>
              <a:rPr lang="en-US" dirty="0"/>
              <a:t>classes that are dependent on global variables get tightly </a:t>
            </a:r>
            <a:r>
              <a:rPr lang="en-US" dirty="0" smtClean="0"/>
              <a:t>coupled as </a:t>
            </a:r>
            <a:r>
              <a:rPr lang="en-US" dirty="0"/>
              <a:t>a change to the global data by one class can inadvertently impact </a:t>
            </a:r>
            <a:r>
              <a:rPr lang="en-US" dirty="0" smtClean="0"/>
              <a:t>the </a:t>
            </a:r>
            <a:r>
              <a:rPr lang="en-US" dirty="0" err="1" smtClean="0"/>
              <a:t>sother</a:t>
            </a:r>
            <a:r>
              <a:rPr lang="en-US" dirty="0" smtClean="0"/>
              <a:t> </a:t>
            </a:r>
            <a:r>
              <a:rPr lang="en-US" dirty="0"/>
              <a:t>class.</a:t>
            </a:r>
            <a:endParaRPr lang="en-IN" dirty="0"/>
          </a:p>
        </p:txBody>
      </p:sp>
      <p:sp>
        <p:nvSpPr>
          <p:cNvPr id="3" name="Title 2"/>
          <p:cNvSpPr>
            <a:spLocks noGrp="1"/>
          </p:cNvSpPr>
          <p:nvPr>
            <p:ph type="title"/>
          </p:nvPr>
        </p:nvSpPr>
        <p:spPr/>
        <p:txBody>
          <a:bodyPr/>
          <a:lstStyle/>
          <a:p>
            <a:r>
              <a:rPr lang="en-IN" dirty="0" smtClean="0"/>
              <a:t>Singleton Disadvantages</a:t>
            </a:r>
            <a:endParaRPr lang="en-IN" dirty="0"/>
          </a:p>
        </p:txBody>
      </p:sp>
    </p:spTree>
    <p:extLst>
      <p:ext uri="{BB962C8B-B14F-4D97-AF65-F5344CB8AC3E}">
        <p14:creationId xmlns:p14="http://schemas.microsoft.com/office/powerpoint/2010/main" val="343213647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The </a:t>
            </a:r>
            <a:r>
              <a:rPr lang="en-US" dirty="0"/>
              <a:t>term factory means a class that is responsible for creating objects of other types</a:t>
            </a:r>
            <a:r>
              <a:rPr lang="en-US" dirty="0" smtClean="0"/>
              <a:t>.</a:t>
            </a:r>
          </a:p>
          <a:p>
            <a:r>
              <a:rPr lang="en-US" dirty="0" smtClean="0"/>
              <a:t>Typically</a:t>
            </a:r>
            <a:r>
              <a:rPr lang="en-US" dirty="0"/>
              <a:t>, the class that acts as a factory has an object and methods associated with it</a:t>
            </a:r>
            <a:r>
              <a:rPr lang="en-US" dirty="0" smtClean="0"/>
              <a:t>.</a:t>
            </a:r>
          </a:p>
          <a:p>
            <a:r>
              <a:rPr lang="en-US" dirty="0" smtClean="0"/>
              <a:t>The </a:t>
            </a:r>
            <a:r>
              <a:rPr lang="en-US" dirty="0"/>
              <a:t>client calls this method with certain parameters; objects of desired types are created in turn and returned to the </a:t>
            </a:r>
            <a:r>
              <a:rPr lang="en-US" dirty="0" smtClean="0"/>
              <a:t>client by </a:t>
            </a:r>
            <a:r>
              <a:rPr lang="en-US" dirty="0"/>
              <a:t>the factory.</a:t>
            </a:r>
            <a:endParaRPr lang="en-IN" dirty="0"/>
          </a:p>
        </p:txBody>
      </p:sp>
      <p:sp>
        <p:nvSpPr>
          <p:cNvPr id="3" name="Title 2"/>
          <p:cNvSpPr>
            <a:spLocks noGrp="1"/>
          </p:cNvSpPr>
          <p:nvPr>
            <p:ph type="title"/>
          </p:nvPr>
        </p:nvSpPr>
        <p:spPr/>
        <p:txBody>
          <a:bodyPr/>
          <a:lstStyle/>
          <a:p>
            <a:r>
              <a:rPr lang="en-IN" dirty="0" smtClean="0"/>
              <a:t>Factory Pattern</a:t>
            </a:r>
            <a:endParaRPr lang="en-IN" dirty="0"/>
          </a:p>
        </p:txBody>
      </p:sp>
    </p:spTree>
    <p:extLst>
      <p:ext uri="{BB962C8B-B14F-4D97-AF65-F5344CB8AC3E}">
        <p14:creationId xmlns:p14="http://schemas.microsoft.com/office/powerpoint/2010/main" val="306432796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smtClean="0"/>
              <a:t>A </a:t>
            </a:r>
            <a:r>
              <a:rPr lang="en-US" dirty="0"/>
              <a:t>factory provides certain </a:t>
            </a:r>
            <a:r>
              <a:rPr lang="en-US" dirty="0" smtClean="0"/>
              <a:t>advantages that </a:t>
            </a:r>
            <a:r>
              <a:rPr lang="en-US" dirty="0"/>
              <a:t>are listed here:</a:t>
            </a:r>
          </a:p>
          <a:p>
            <a:r>
              <a:rPr lang="en-US" dirty="0" smtClean="0"/>
              <a:t>The </a:t>
            </a:r>
            <a:r>
              <a:rPr lang="en-US" dirty="0"/>
              <a:t>first advantage is loose coupling in which object creation can be independent of the class implementation.</a:t>
            </a:r>
          </a:p>
          <a:p>
            <a:r>
              <a:rPr lang="en-US" dirty="0" smtClean="0"/>
              <a:t>The </a:t>
            </a:r>
            <a:r>
              <a:rPr lang="en-US" dirty="0"/>
              <a:t>client need not be aware of the class that creates the object which, in turn, is utilized by the client. It is only necessary to know the interface, methods, and parameters that need to be passed to create objects of the desired type. This simplifies implementations for the client.</a:t>
            </a:r>
          </a:p>
          <a:p>
            <a:r>
              <a:rPr lang="en-US" dirty="0" smtClean="0"/>
              <a:t>Adding </a:t>
            </a:r>
            <a:r>
              <a:rPr lang="en-US" dirty="0"/>
              <a:t>another class to the factory to create objects of another type can be easily done without the client changing the code. At a minimum, the client needs to pass just another parameter.</a:t>
            </a:r>
          </a:p>
          <a:p>
            <a:r>
              <a:rPr lang="en-US" dirty="0" smtClean="0"/>
              <a:t>The </a:t>
            </a:r>
            <a:r>
              <a:rPr lang="en-US" dirty="0"/>
              <a:t>factory can also reuse the existing objects. However, when the client does direct object creation, this always creates a new object.</a:t>
            </a:r>
            <a:endParaRPr lang="en-IN" dirty="0"/>
          </a:p>
        </p:txBody>
      </p:sp>
      <p:sp>
        <p:nvSpPr>
          <p:cNvPr id="3" name="Title 2"/>
          <p:cNvSpPr>
            <a:spLocks noGrp="1"/>
          </p:cNvSpPr>
          <p:nvPr>
            <p:ph type="title"/>
          </p:nvPr>
        </p:nvSpPr>
        <p:spPr/>
        <p:txBody>
          <a:bodyPr/>
          <a:lstStyle/>
          <a:p>
            <a:r>
              <a:rPr lang="en-IN" dirty="0" smtClean="0"/>
              <a:t>Factory Pattern</a:t>
            </a:r>
            <a:endParaRPr lang="en-IN" dirty="0"/>
          </a:p>
        </p:txBody>
      </p:sp>
    </p:spTree>
    <p:extLst>
      <p:ext uri="{BB962C8B-B14F-4D97-AF65-F5344CB8AC3E}">
        <p14:creationId xmlns:p14="http://schemas.microsoft.com/office/powerpoint/2010/main" val="44747709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Factory Pattern</a:t>
            </a:r>
            <a:endParaRPr lang="en-IN" dirty="0"/>
          </a:p>
        </p:txBody>
      </p:sp>
      <p:pic>
        <p:nvPicPr>
          <p:cNvPr id="5" name="Picture 4"/>
          <p:cNvPicPr>
            <a:picLocks noChangeAspect="1"/>
          </p:cNvPicPr>
          <p:nvPr/>
        </p:nvPicPr>
        <p:blipFill>
          <a:blip r:embed="rId2"/>
          <a:stretch>
            <a:fillRect/>
          </a:stretch>
        </p:blipFill>
        <p:spPr>
          <a:xfrm>
            <a:off x="984629" y="1876999"/>
            <a:ext cx="7080192" cy="3609401"/>
          </a:xfrm>
          <a:prstGeom prst="rect">
            <a:avLst/>
          </a:prstGeom>
        </p:spPr>
      </p:pic>
    </p:spTree>
    <p:extLst>
      <p:ext uri="{BB962C8B-B14F-4D97-AF65-F5344CB8AC3E}">
        <p14:creationId xmlns:p14="http://schemas.microsoft.com/office/powerpoint/2010/main" val="1080510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p:txBody>
          <a:bodyPr/>
          <a:lstStyle/>
          <a:p>
            <a:r>
              <a:rPr lang="en-US" altLang="en-US" smtClean="0">
                <a:ea typeface="ＭＳ Ｐゴシック" panose="020B0600070205080204" pitchFamily="34" charset="-128"/>
              </a:rPr>
              <a:t>Regular Expression</a:t>
            </a:r>
            <a:endParaRPr lang="en-IN" altLang="en-US" smtClean="0">
              <a:ea typeface="ＭＳ Ｐゴシック" panose="020B0600070205080204" pitchFamily="34" charset="-128"/>
            </a:endParaRPr>
          </a:p>
        </p:txBody>
      </p:sp>
      <p:sp>
        <p:nvSpPr>
          <p:cNvPr id="186372"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A403FB5-92BB-4D10-8E73-1E13F404AF5A}" type="slidenum">
              <a:rPr lang="en-US" altLang="en-US" sz="1400" smtClean="0"/>
              <a:pPr>
                <a:spcBef>
                  <a:spcPct val="0"/>
                </a:spcBef>
                <a:buFontTx/>
                <a:buNone/>
              </a:pPr>
              <a:t>14</a:t>
            </a:fld>
            <a:endParaRPr lang="en-US" altLang="en-US" sz="1400" smtClean="0"/>
          </a:p>
        </p:txBody>
      </p:sp>
      <p:pic>
        <p:nvPicPr>
          <p:cNvPr id="18637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837" y="3130239"/>
            <a:ext cx="7858125"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8600" y="1371600"/>
            <a:ext cx="8610600" cy="1754326"/>
          </a:xfrm>
          <a:prstGeom prst="rect">
            <a:avLst/>
          </a:prstGeom>
          <a:noFill/>
        </p:spPr>
        <p:txBody>
          <a:bodyPr wrap="square" rtlCol="0">
            <a:spAutoFit/>
          </a:bodyPr>
          <a:lstStyle/>
          <a:p>
            <a:r>
              <a:rPr lang="en-US" dirty="0"/>
              <a:t>The character classes' ranges can be combined to be able to match a character </a:t>
            </a:r>
            <a:r>
              <a:rPr lang="en-US" dirty="0" smtClean="0"/>
              <a:t>against many </a:t>
            </a:r>
            <a:r>
              <a:rPr lang="en-US" dirty="0"/>
              <a:t>ranges by just putting one range after the other—no special separation </a:t>
            </a:r>
            <a:r>
              <a:rPr lang="en-US" dirty="0" smtClean="0"/>
              <a:t>is required.</a:t>
            </a:r>
          </a:p>
          <a:p>
            <a:r>
              <a:rPr lang="en-US" dirty="0" smtClean="0"/>
              <a:t>For </a:t>
            </a:r>
            <a:r>
              <a:rPr lang="en-US" dirty="0"/>
              <a:t>instance, if we want to match any lowercase or uppercase </a:t>
            </a:r>
            <a:r>
              <a:rPr lang="en-US" dirty="0" smtClean="0"/>
              <a:t>alphanumeric character</a:t>
            </a:r>
            <a:r>
              <a:rPr lang="en-US" dirty="0"/>
              <a:t>, we can use [0-9a-zA-Z] (see next table for a more detailed explanation).</a:t>
            </a:r>
          </a:p>
          <a:p>
            <a:r>
              <a:rPr lang="en-US" dirty="0"/>
              <a:t>This can be alternatively written using the union mechanism: [0-9[a-z[A-Z]]].</a:t>
            </a:r>
            <a:endParaRPr lang="en-IN" dirty="0"/>
          </a:p>
        </p:txBody>
      </p:sp>
    </p:spTree>
    <p:extLst>
      <p:ext uri="{BB962C8B-B14F-4D97-AF65-F5344CB8AC3E}">
        <p14:creationId xmlns:p14="http://schemas.microsoft.com/office/powerpoint/2010/main" val="68690106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endParaRPr lang="en-IN" dirty="0"/>
          </a:p>
          <a:p>
            <a:r>
              <a:rPr lang="en-US" b="1" dirty="0"/>
              <a:t>Simple Factory pattern</a:t>
            </a:r>
            <a:r>
              <a:rPr lang="en-US" dirty="0"/>
              <a:t>: This allows interfaces to create objects without exposing the object creation logic.</a:t>
            </a:r>
          </a:p>
          <a:p>
            <a:r>
              <a:rPr lang="en-US" b="1" dirty="0" smtClean="0"/>
              <a:t>Factory </a:t>
            </a:r>
            <a:r>
              <a:rPr lang="en-US" b="1" dirty="0"/>
              <a:t>method pattern</a:t>
            </a:r>
            <a:r>
              <a:rPr lang="en-US" dirty="0"/>
              <a:t>: This allows interfaces to create objects, but defers the decision to the subclasses to determine the class for object creation.</a:t>
            </a:r>
          </a:p>
          <a:p>
            <a:r>
              <a:rPr lang="en-US" b="1" dirty="0" smtClean="0"/>
              <a:t>Abstract </a:t>
            </a:r>
            <a:r>
              <a:rPr lang="en-US" b="1" dirty="0"/>
              <a:t>Factory pattern</a:t>
            </a:r>
            <a:r>
              <a:rPr lang="en-US" dirty="0"/>
              <a:t>: An Abstract Factory is an interface to create related objects without specifying/exposing their classes. The pattern provides objects of another factory, which internally creates other objects.</a:t>
            </a:r>
          </a:p>
        </p:txBody>
      </p:sp>
      <p:sp>
        <p:nvSpPr>
          <p:cNvPr id="3" name="Title 2"/>
          <p:cNvSpPr>
            <a:spLocks noGrp="1"/>
          </p:cNvSpPr>
          <p:nvPr>
            <p:ph type="title"/>
          </p:nvPr>
        </p:nvSpPr>
        <p:spPr/>
        <p:txBody>
          <a:bodyPr/>
          <a:lstStyle/>
          <a:p>
            <a:r>
              <a:rPr lang="en-IN" dirty="0" smtClean="0"/>
              <a:t>Factory Pattern</a:t>
            </a:r>
            <a:endParaRPr lang="en-IN" dirty="0"/>
          </a:p>
        </p:txBody>
      </p:sp>
    </p:spTree>
    <p:extLst>
      <p:ext uri="{BB962C8B-B14F-4D97-AF65-F5344CB8AC3E}">
        <p14:creationId xmlns:p14="http://schemas.microsoft.com/office/powerpoint/2010/main" val="229728789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Factory helps create objects of different types rather than direct object instantiation</a:t>
            </a:r>
            <a:r>
              <a:rPr lang="en-US" dirty="0" smtClean="0"/>
              <a:t>.</a:t>
            </a:r>
          </a:p>
          <a:p>
            <a:r>
              <a:rPr lang="en-US" dirty="0" smtClean="0"/>
              <a:t>The </a:t>
            </a:r>
            <a:r>
              <a:rPr lang="en-US" dirty="0"/>
              <a:t>client class uses the Factory class, which has the </a:t>
            </a:r>
            <a:r>
              <a:rPr lang="en-US" dirty="0" err="1"/>
              <a:t>create_type</a:t>
            </a:r>
            <a:r>
              <a:rPr lang="en-US" dirty="0"/>
              <a:t>() method</a:t>
            </a:r>
            <a:r>
              <a:rPr lang="en-US" dirty="0" smtClean="0"/>
              <a:t>.</a:t>
            </a:r>
          </a:p>
          <a:p>
            <a:r>
              <a:rPr lang="en-US" dirty="0" smtClean="0"/>
              <a:t>When </a:t>
            </a:r>
            <a:r>
              <a:rPr lang="en-US" dirty="0"/>
              <a:t>the client calls the </a:t>
            </a:r>
            <a:r>
              <a:rPr lang="en-US" dirty="0" err="1"/>
              <a:t>create_type</a:t>
            </a:r>
            <a:r>
              <a:rPr lang="en-US" dirty="0"/>
              <a:t>() method with the type parameters, based on the parameters passed, the Factory returns </a:t>
            </a:r>
            <a:r>
              <a:rPr lang="en-US" b="1" dirty="0"/>
              <a:t>Product1 </a:t>
            </a:r>
            <a:r>
              <a:rPr lang="en-US" dirty="0"/>
              <a:t>or </a:t>
            </a:r>
            <a:r>
              <a:rPr lang="en-US" b="1" dirty="0"/>
              <a:t>Product2</a:t>
            </a:r>
            <a:r>
              <a:rPr lang="en-US" dirty="0"/>
              <a:t>:</a:t>
            </a:r>
            <a:endParaRPr lang="en-IN" dirty="0"/>
          </a:p>
        </p:txBody>
      </p:sp>
      <p:sp>
        <p:nvSpPr>
          <p:cNvPr id="3" name="Title 2"/>
          <p:cNvSpPr>
            <a:spLocks noGrp="1"/>
          </p:cNvSpPr>
          <p:nvPr>
            <p:ph type="title"/>
          </p:nvPr>
        </p:nvSpPr>
        <p:spPr/>
        <p:txBody>
          <a:bodyPr/>
          <a:lstStyle/>
          <a:p>
            <a:r>
              <a:rPr lang="en-IN" dirty="0"/>
              <a:t>The Simple Factory pattern</a:t>
            </a:r>
          </a:p>
        </p:txBody>
      </p:sp>
    </p:spTree>
    <p:extLst>
      <p:ext uri="{BB962C8B-B14F-4D97-AF65-F5344CB8AC3E}">
        <p14:creationId xmlns:p14="http://schemas.microsoft.com/office/powerpoint/2010/main" val="412118740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Factory Pattern</a:t>
            </a:r>
            <a:endParaRPr lang="en-IN" dirty="0"/>
          </a:p>
        </p:txBody>
      </p:sp>
      <p:pic>
        <p:nvPicPr>
          <p:cNvPr id="5" name="Picture 4"/>
          <p:cNvPicPr>
            <a:picLocks noChangeAspect="1"/>
          </p:cNvPicPr>
          <p:nvPr/>
        </p:nvPicPr>
        <p:blipFill>
          <a:blip r:embed="rId2"/>
          <a:stretch>
            <a:fillRect/>
          </a:stretch>
        </p:blipFill>
        <p:spPr>
          <a:xfrm>
            <a:off x="1752600" y="2209800"/>
            <a:ext cx="5017816" cy="3429000"/>
          </a:xfrm>
          <a:prstGeom prst="rect">
            <a:avLst/>
          </a:prstGeom>
        </p:spPr>
      </p:pic>
    </p:spTree>
    <p:extLst>
      <p:ext uri="{BB962C8B-B14F-4D97-AF65-F5344CB8AC3E}">
        <p14:creationId xmlns:p14="http://schemas.microsoft.com/office/powerpoint/2010/main" val="48160361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 define an interface to create objects, but instead of the factory being responsible for the object creation, the responsibility is deferred to the subclass that decides the class to be instantiated.</a:t>
            </a:r>
          </a:p>
          <a:p>
            <a:r>
              <a:rPr lang="en-US" dirty="0" smtClean="0"/>
              <a:t>The </a:t>
            </a:r>
            <a:r>
              <a:rPr lang="en-US" dirty="0"/>
              <a:t>Factory method creation is through inheritance and </a:t>
            </a:r>
            <a:r>
              <a:rPr lang="en-US" dirty="0" smtClean="0"/>
              <a:t>not through </a:t>
            </a:r>
            <a:r>
              <a:rPr lang="en-US" dirty="0"/>
              <a:t>instantiation.</a:t>
            </a:r>
          </a:p>
          <a:p>
            <a:r>
              <a:rPr lang="en-US" dirty="0" smtClean="0"/>
              <a:t>The </a:t>
            </a:r>
            <a:r>
              <a:rPr lang="en-US" dirty="0"/>
              <a:t>Factory method makes the design more customizable. It can return the same instance or subclass rather than an object of a certain type (as in the simple factory method).</a:t>
            </a:r>
            <a:endParaRPr lang="en-IN" dirty="0"/>
          </a:p>
        </p:txBody>
      </p:sp>
      <p:sp>
        <p:nvSpPr>
          <p:cNvPr id="3" name="Title 2"/>
          <p:cNvSpPr>
            <a:spLocks noGrp="1"/>
          </p:cNvSpPr>
          <p:nvPr>
            <p:ph type="title"/>
          </p:nvPr>
        </p:nvSpPr>
        <p:spPr/>
        <p:txBody>
          <a:bodyPr/>
          <a:lstStyle/>
          <a:p>
            <a:r>
              <a:rPr lang="en-IN" dirty="0" smtClean="0"/>
              <a:t>Factory Method Pattern</a:t>
            </a:r>
            <a:endParaRPr lang="en-IN" dirty="0"/>
          </a:p>
        </p:txBody>
      </p:sp>
    </p:spTree>
    <p:extLst>
      <p:ext uri="{BB962C8B-B14F-4D97-AF65-F5344CB8AC3E}">
        <p14:creationId xmlns:p14="http://schemas.microsoft.com/office/powerpoint/2010/main" val="81547774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It </a:t>
            </a:r>
            <a:r>
              <a:rPr lang="en-US" dirty="0"/>
              <a:t>brings in a lot of flexibility and makes the code generic, not being tied to a certain class for instantiation. </a:t>
            </a:r>
            <a:endParaRPr lang="en-US" dirty="0" smtClean="0"/>
          </a:p>
          <a:p>
            <a:r>
              <a:rPr lang="en-US" dirty="0" smtClean="0"/>
              <a:t>There's </a:t>
            </a:r>
            <a:r>
              <a:rPr lang="en-US" dirty="0"/>
              <a:t>loose coupling, as the code that creates the object is separate from the code that uses it</a:t>
            </a:r>
            <a:r>
              <a:rPr lang="en-US" dirty="0" smtClean="0"/>
              <a:t>.</a:t>
            </a:r>
          </a:p>
          <a:p>
            <a:r>
              <a:rPr lang="en-US" dirty="0" smtClean="0"/>
              <a:t>The </a:t>
            </a:r>
            <a:r>
              <a:rPr lang="en-US" dirty="0"/>
              <a:t>client need not bother about what argument to pass and which class to instantiate. The addition of new classes is easy and involves low maintenance.</a:t>
            </a:r>
          </a:p>
          <a:p>
            <a:endParaRPr lang="en-IN" dirty="0"/>
          </a:p>
        </p:txBody>
      </p:sp>
      <p:sp>
        <p:nvSpPr>
          <p:cNvPr id="3" name="Title 2"/>
          <p:cNvSpPr>
            <a:spLocks noGrp="1"/>
          </p:cNvSpPr>
          <p:nvPr>
            <p:ph type="title"/>
          </p:nvPr>
        </p:nvSpPr>
        <p:spPr/>
        <p:txBody>
          <a:bodyPr/>
          <a:lstStyle/>
          <a:p>
            <a:r>
              <a:rPr lang="en-US" dirty="0"/>
              <a:t>Advantages of the Factory method pattern</a:t>
            </a:r>
            <a:endParaRPr lang="en-IN" dirty="0"/>
          </a:p>
        </p:txBody>
      </p:sp>
    </p:spTree>
    <p:extLst>
      <p:ext uri="{BB962C8B-B14F-4D97-AF65-F5344CB8AC3E}">
        <p14:creationId xmlns:p14="http://schemas.microsoft.com/office/powerpoint/2010/main" val="233776088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main objective of the Abstract Factory pattern is to provide an interface to create families of related objects without specifying the concrete class</a:t>
            </a:r>
            <a:r>
              <a:rPr lang="en-US" dirty="0" smtClean="0"/>
              <a:t>.</a:t>
            </a:r>
          </a:p>
          <a:p>
            <a:r>
              <a:rPr lang="en-US" dirty="0" smtClean="0"/>
              <a:t>While </a:t>
            </a:r>
            <a:r>
              <a:rPr lang="en-US" dirty="0"/>
              <a:t>the factory method defers the creation of the instance to the subclasses, the goal of Abstract Factory method is to create families of related </a:t>
            </a:r>
            <a:r>
              <a:rPr lang="en-US" dirty="0" smtClean="0"/>
              <a:t>objects.</a:t>
            </a:r>
            <a:endParaRPr lang="en-IN" dirty="0"/>
          </a:p>
        </p:txBody>
      </p:sp>
      <p:sp>
        <p:nvSpPr>
          <p:cNvPr id="3" name="Title 2"/>
          <p:cNvSpPr>
            <a:spLocks noGrp="1"/>
          </p:cNvSpPr>
          <p:nvPr>
            <p:ph type="title"/>
          </p:nvPr>
        </p:nvSpPr>
        <p:spPr/>
        <p:txBody>
          <a:bodyPr/>
          <a:lstStyle/>
          <a:p>
            <a:r>
              <a:rPr lang="en-IN" dirty="0"/>
              <a:t>The Abstract Factory pattern</a:t>
            </a:r>
          </a:p>
        </p:txBody>
      </p:sp>
    </p:spTree>
    <p:extLst>
      <p:ext uri="{BB962C8B-B14F-4D97-AF65-F5344CB8AC3E}">
        <p14:creationId xmlns:p14="http://schemas.microsoft.com/office/powerpoint/2010/main" val="310167403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Factory method versus Abstract Factory method</a:t>
            </a:r>
            <a:endParaRPr lang="en-IN" dirty="0"/>
          </a:p>
        </p:txBody>
      </p:sp>
      <p:pic>
        <p:nvPicPr>
          <p:cNvPr id="4" name="Picture 3"/>
          <p:cNvPicPr>
            <a:picLocks noChangeAspect="1"/>
          </p:cNvPicPr>
          <p:nvPr/>
        </p:nvPicPr>
        <p:blipFill>
          <a:blip r:embed="rId2"/>
          <a:stretch>
            <a:fillRect/>
          </a:stretch>
        </p:blipFill>
        <p:spPr>
          <a:xfrm>
            <a:off x="838200" y="2133600"/>
            <a:ext cx="7467599" cy="3276600"/>
          </a:xfrm>
          <a:prstGeom prst="rect">
            <a:avLst/>
          </a:prstGeom>
        </p:spPr>
      </p:pic>
    </p:spTree>
    <p:extLst>
      <p:ext uri="{BB962C8B-B14F-4D97-AF65-F5344CB8AC3E}">
        <p14:creationId xmlns:p14="http://schemas.microsoft.com/office/powerpoint/2010/main" val="176406255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Abstract Factory pattern</a:t>
            </a:r>
          </a:p>
        </p:txBody>
      </p:sp>
      <p:pic>
        <p:nvPicPr>
          <p:cNvPr id="4" name="Picture 3"/>
          <p:cNvPicPr>
            <a:picLocks noChangeAspect="1"/>
          </p:cNvPicPr>
          <p:nvPr/>
        </p:nvPicPr>
        <p:blipFill>
          <a:blip r:embed="rId2"/>
          <a:stretch>
            <a:fillRect/>
          </a:stretch>
        </p:blipFill>
        <p:spPr>
          <a:xfrm>
            <a:off x="278401" y="2009566"/>
            <a:ext cx="8695008" cy="3857834"/>
          </a:xfrm>
          <a:prstGeom prst="rect">
            <a:avLst/>
          </a:prstGeom>
        </p:spPr>
      </p:pic>
    </p:spTree>
    <p:extLst>
      <p:ext uri="{BB962C8B-B14F-4D97-AF65-F5344CB8AC3E}">
        <p14:creationId xmlns:p14="http://schemas.microsoft.com/office/powerpoint/2010/main" val="94440162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a:t>
            </a:r>
            <a:r>
              <a:rPr lang="en-US" b="1" dirty="0"/>
              <a:t>Prototype design pattern </a:t>
            </a:r>
            <a:r>
              <a:rPr lang="en-US" dirty="0"/>
              <a:t>helps us with creating object clones. In its simplest version, the Prototype pattern is just a clone() function that accepts an object as an input parameter and returns a clone of it. </a:t>
            </a:r>
          </a:p>
          <a:p>
            <a:endParaRPr lang="en-IN" dirty="0"/>
          </a:p>
          <a:p>
            <a:r>
              <a:rPr lang="en-US" dirty="0"/>
              <a:t>"A </a:t>
            </a:r>
            <a:r>
              <a:rPr lang="en-US" i="1" dirty="0"/>
              <a:t>shallow copy </a:t>
            </a:r>
            <a:r>
              <a:rPr lang="en-US" dirty="0"/>
              <a:t>constructs a new compound object and then (to the extent possible) inserts </a:t>
            </a:r>
            <a:r>
              <a:rPr lang="en-US" i="1" dirty="0"/>
              <a:t>references </a:t>
            </a:r>
            <a:r>
              <a:rPr lang="en-US" dirty="0"/>
              <a:t>into it to the objects found in the original. </a:t>
            </a:r>
          </a:p>
          <a:p>
            <a:r>
              <a:rPr lang="en-US" dirty="0"/>
              <a:t>• A </a:t>
            </a:r>
            <a:r>
              <a:rPr lang="en-US" i="1" dirty="0"/>
              <a:t>deep copy </a:t>
            </a:r>
            <a:r>
              <a:rPr lang="en-US" dirty="0"/>
              <a:t>constructs a new compound object and then, recursively, inserts </a:t>
            </a:r>
            <a:r>
              <a:rPr lang="en-US" i="1" dirty="0"/>
              <a:t>copies </a:t>
            </a:r>
            <a:r>
              <a:rPr lang="en-US" dirty="0"/>
              <a:t>into it of the objects found in the original." </a:t>
            </a:r>
          </a:p>
          <a:p>
            <a:r>
              <a:rPr lang="en-US" dirty="0" smtClean="0"/>
              <a:t>In </a:t>
            </a:r>
            <a:r>
              <a:rPr lang="en-US" dirty="0"/>
              <a:t>Python, this can be done using the </a:t>
            </a:r>
            <a:r>
              <a:rPr lang="en-US" dirty="0" err="1"/>
              <a:t>copy.deepcopy</a:t>
            </a:r>
            <a:r>
              <a:rPr lang="en-US" dirty="0"/>
              <a:t>() function. </a:t>
            </a:r>
            <a:endParaRPr lang="en-US" dirty="0" smtClean="0"/>
          </a:p>
          <a:p>
            <a:endParaRPr lang="en-IN" dirty="0"/>
          </a:p>
        </p:txBody>
      </p:sp>
      <p:sp>
        <p:nvSpPr>
          <p:cNvPr id="3" name="Title 2"/>
          <p:cNvSpPr>
            <a:spLocks noGrp="1"/>
          </p:cNvSpPr>
          <p:nvPr>
            <p:ph type="title"/>
          </p:nvPr>
        </p:nvSpPr>
        <p:spPr/>
        <p:txBody>
          <a:bodyPr/>
          <a:lstStyle/>
          <a:p>
            <a:r>
              <a:rPr lang="en-IN" dirty="0" smtClean="0"/>
              <a:t>Prototype Pattern</a:t>
            </a:r>
            <a:endParaRPr lang="en-IN" dirty="0"/>
          </a:p>
        </p:txBody>
      </p:sp>
    </p:spTree>
    <p:extLst>
      <p:ext uri="{BB962C8B-B14F-4D97-AF65-F5344CB8AC3E}">
        <p14:creationId xmlns:p14="http://schemas.microsoft.com/office/powerpoint/2010/main" val="378728559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façade is generally referred to as the face of the building, especially an attractive one. </a:t>
            </a:r>
            <a:endParaRPr lang="en-US" dirty="0" smtClean="0"/>
          </a:p>
          <a:p>
            <a:r>
              <a:rPr lang="en-US" dirty="0"/>
              <a:t>It can be also referred to as a behavior or appearance that gives a false idea of someone's true feelings or </a:t>
            </a:r>
            <a:r>
              <a:rPr lang="en-US" dirty="0" smtClean="0"/>
              <a:t>situation.</a:t>
            </a:r>
          </a:p>
          <a:p>
            <a:r>
              <a:rPr lang="en-US" dirty="0"/>
              <a:t>When people walk past a façade, they can appreciate the exterior face but aren't aware of the complexities of the structure </a:t>
            </a:r>
            <a:r>
              <a:rPr lang="en-US" dirty="0" smtClean="0"/>
              <a:t>within. This </a:t>
            </a:r>
            <a:r>
              <a:rPr lang="en-US" dirty="0"/>
              <a:t>is how a façade pattern is used. </a:t>
            </a:r>
            <a:endParaRPr lang="en-US" dirty="0" smtClean="0"/>
          </a:p>
          <a:p>
            <a:r>
              <a:rPr lang="en-US" dirty="0" smtClean="0"/>
              <a:t>Façade </a:t>
            </a:r>
            <a:r>
              <a:rPr lang="en-US" dirty="0"/>
              <a:t>hides the complexities of the internal system and provides an interface to the client that can access the system in a very simplified way.</a:t>
            </a:r>
            <a:endParaRPr lang="en-IN" dirty="0"/>
          </a:p>
        </p:txBody>
      </p:sp>
      <p:sp>
        <p:nvSpPr>
          <p:cNvPr id="3" name="Title 2"/>
          <p:cNvSpPr>
            <a:spLocks noGrp="1"/>
          </p:cNvSpPr>
          <p:nvPr>
            <p:ph type="title"/>
          </p:nvPr>
        </p:nvSpPr>
        <p:spPr/>
        <p:txBody>
          <a:bodyPr/>
          <a:lstStyle/>
          <a:p>
            <a:r>
              <a:rPr lang="en-IN" dirty="0" smtClean="0"/>
              <a:t>Façade Design Pattern</a:t>
            </a:r>
            <a:endParaRPr lang="en-IN" dirty="0"/>
          </a:p>
        </p:txBody>
      </p:sp>
    </p:spTree>
    <p:extLst>
      <p:ext uri="{BB962C8B-B14F-4D97-AF65-F5344CB8AC3E}">
        <p14:creationId xmlns:p14="http://schemas.microsoft.com/office/powerpoint/2010/main" val="3739618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IN" altLang="en-US" b="1" smtClean="0">
                <a:ea typeface="ＭＳ Ｐゴシック" panose="020B0600070205080204" pitchFamily="34" charset="-128"/>
              </a:rPr>
              <a:t>Predefined character classes</a:t>
            </a:r>
            <a:endParaRPr lang="en-IN" altLang="en-US" smtClean="0">
              <a:ea typeface="ＭＳ Ｐゴシック" panose="020B0600070205080204" pitchFamily="34" charset="-128"/>
            </a:endParaRPr>
          </a:p>
        </p:txBody>
      </p:sp>
      <p:sp>
        <p:nvSpPr>
          <p:cNvPr id="18739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2604C30-F8FD-4C8A-9155-DC7255A74B23}" type="slidenum">
              <a:rPr lang="en-US" altLang="en-US" sz="1400" smtClean="0"/>
              <a:pPr>
                <a:spcBef>
                  <a:spcPct val="0"/>
                </a:spcBef>
                <a:buFontTx/>
                <a:buNone/>
              </a:pPr>
              <a:t>15</a:t>
            </a:fld>
            <a:endParaRPr lang="en-US" altLang="en-US" sz="1400" smtClean="0"/>
          </a:p>
        </p:txBody>
      </p:sp>
      <p:pic>
        <p:nvPicPr>
          <p:cNvPr id="18739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677988"/>
            <a:ext cx="756920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76832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Consider the example of a storekeeper. Now, when you, as a customer, visit a store to buy certain items, you're not aware of the layout of the store</a:t>
            </a:r>
            <a:r>
              <a:rPr lang="en-US" dirty="0" smtClean="0"/>
              <a:t>.</a:t>
            </a:r>
          </a:p>
          <a:p>
            <a:r>
              <a:rPr lang="en-US" dirty="0" smtClean="0"/>
              <a:t> </a:t>
            </a:r>
            <a:r>
              <a:rPr lang="en-US" dirty="0"/>
              <a:t>You typically approach the storekeeper, who is well aware of the store system. Based on your requirements, the storekeeper picks up items and hands them over to </a:t>
            </a:r>
            <a:r>
              <a:rPr lang="en-US" dirty="0" smtClean="0"/>
              <a:t>you.</a:t>
            </a:r>
          </a:p>
          <a:p>
            <a:r>
              <a:rPr lang="en-US" dirty="0" smtClean="0"/>
              <a:t>Isn't </a:t>
            </a:r>
            <a:r>
              <a:rPr lang="en-US" dirty="0"/>
              <a:t>this easy? The customer need not know how the store looks and s/he gets the stuff done through a simple interface, the storekeeper.</a:t>
            </a:r>
            <a:endParaRPr lang="en-IN" dirty="0"/>
          </a:p>
        </p:txBody>
      </p:sp>
      <p:sp>
        <p:nvSpPr>
          <p:cNvPr id="3" name="Title 2"/>
          <p:cNvSpPr>
            <a:spLocks noGrp="1"/>
          </p:cNvSpPr>
          <p:nvPr>
            <p:ph type="title"/>
          </p:nvPr>
        </p:nvSpPr>
        <p:spPr/>
        <p:txBody>
          <a:bodyPr/>
          <a:lstStyle/>
          <a:p>
            <a:r>
              <a:rPr lang="en-IN" dirty="0" smtClean="0"/>
              <a:t>Façade Design Pattern</a:t>
            </a:r>
            <a:endParaRPr lang="en-IN" dirty="0"/>
          </a:p>
        </p:txBody>
      </p:sp>
    </p:spTree>
    <p:extLst>
      <p:ext uri="{BB962C8B-B14F-4D97-AF65-F5344CB8AC3E}">
        <p14:creationId xmlns:p14="http://schemas.microsoft.com/office/powerpoint/2010/main" val="119284302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dirty="0"/>
              <a:t>The Façade design pattern essentially does the following:</a:t>
            </a:r>
          </a:p>
          <a:p>
            <a:pPr marL="0" indent="0">
              <a:buNone/>
            </a:pPr>
            <a:r>
              <a:rPr lang="en-US" dirty="0" smtClean="0"/>
              <a:t>• It </a:t>
            </a:r>
            <a:r>
              <a:rPr lang="en-US" dirty="0"/>
              <a:t>provides a unified interface to a set of interfaces in a subsystem and defines a high-level interface that helps the client use the subsystem in an easy way.</a:t>
            </a:r>
          </a:p>
          <a:p>
            <a:pPr marL="0" indent="0">
              <a:buNone/>
            </a:pPr>
            <a:r>
              <a:rPr lang="en-US" dirty="0" smtClean="0"/>
              <a:t>• Façade </a:t>
            </a:r>
            <a:r>
              <a:rPr lang="en-US" dirty="0"/>
              <a:t>discusses representing a complex subsystem with a single interface object. It doesn't encapsulate the subsystem but actually combines the underlying subsystems.</a:t>
            </a:r>
          </a:p>
          <a:p>
            <a:pPr marL="0" indent="0">
              <a:buNone/>
            </a:pPr>
            <a:r>
              <a:rPr lang="en-US" dirty="0" smtClean="0"/>
              <a:t>• It </a:t>
            </a:r>
            <a:r>
              <a:rPr lang="en-US" dirty="0"/>
              <a:t>promotes the decoupling of the implementation with multiple clients.</a:t>
            </a:r>
            <a:endParaRPr lang="en-IN" dirty="0"/>
          </a:p>
        </p:txBody>
      </p:sp>
      <p:sp>
        <p:nvSpPr>
          <p:cNvPr id="3" name="Title 2"/>
          <p:cNvSpPr>
            <a:spLocks noGrp="1"/>
          </p:cNvSpPr>
          <p:nvPr>
            <p:ph type="title"/>
          </p:nvPr>
        </p:nvSpPr>
        <p:spPr/>
        <p:txBody>
          <a:bodyPr/>
          <a:lstStyle/>
          <a:p>
            <a:r>
              <a:rPr lang="en-IN" dirty="0" smtClean="0"/>
              <a:t>Façade Design Pattern</a:t>
            </a:r>
            <a:endParaRPr lang="en-IN" dirty="0"/>
          </a:p>
        </p:txBody>
      </p:sp>
    </p:spTree>
    <p:extLst>
      <p:ext uri="{BB962C8B-B14F-4D97-AF65-F5344CB8AC3E}">
        <p14:creationId xmlns:p14="http://schemas.microsoft.com/office/powerpoint/2010/main" val="152947819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Façade Design Pattern</a:t>
            </a:r>
            <a:endParaRPr lang="en-IN" dirty="0"/>
          </a:p>
        </p:txBody>
      </p:sp>
      <p:pic>
        <p:nvPicPr>
          <p:cNvPr id="5" name="Picture 4"/>
          <p:cNvPicPr>
            <a:picLocks noChangeAspect="1"/>
          </p:cNvPicPr>
          <p:nvPr/>
        </p:nvPicPr>
        <p:blipFill>
          <a:blip r:embed="rId2"/>
          <a:stretch>
            <a:fillRect/>
          </a:stretch>
        </p:blipFill>
        <p:spPr>
          <a:xfrm>
            <a:off x="694579" y="1838199"/>
            <a:ext cx="7115321" cy="3495801"/>
          </a:xfrm>
          <a:prstGeom prst="rect">
            <a:avLst/>
          </a:prstGeom>
        </p:spPr>
      </p:pic>
    </p:spTree>
    <p:extLst>
      <p:ext uri="{BB962C8B-B14F-4D97-AF65-F5344CB8AC3E}">
        <p14:creationId xmlns:p14="http://schemas.microsoft.com/office/powerpoint/2010/main" val="71757403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It </a:t>
            </a:r>
            <a:r>
              <a:rPr lang="en-US" dirty="0"/>
              <a:t>is an interface that knows which subsystems are responsible for a request</a:t>
            </a:r>
          </a:p>
          <a:p>
            <a:r>
              <a:rPr lang="en-US" dirty="0" smtClean="0"/>
              <a:t>It </a:t>
            </a:r>
            <a:r>
              <a:rPr lang="en-US" dirty="0"/>
              <a:t>delegates the client's requests to the appropriate subsystem objects using composition</a:t>
            </a:r>
          </a:p>
          <a:p>
            <a:r>
              <a:rPr lang="en-US" dirty="0"/>
              <a:t>For example, if the client is looking for some work to be accomplished, it need not have to go to individual subsystems but can simply contact the interface (Façade) that gets the work done.</a:t>
            </a:r>
            <a:endParaRPr lang="en-IN" dirty="0"/>
          </a:p>
        </p:txBody>
      </p:sp>
      <p:sp>
        <p:nvSpPr>
          <p:cNvPr id="3" name="Title 2"/>
          <p:cNvSpPr>
            <a:spLocks noGrp="1"/>
          </p:cNvSpPr>
          <p:nvPr>
            <p:ph type="title"/>
          </p:nvPr>
        </p:nvSpPr>
        <p:spPr/>
        <p:txBody>
          <a:bodyPr/>
          <a:lstStyle/>
          <a:p>
            <a:r>
              <a:rPr lang="en-IN" dirty="0" smtClean="0"/>
              <a:t>Facade</a:t>
            </a:r>
            <a:endParaRPr lang="en-IN" dirty="0"/>
          </a:p>
        </p:txBody>
      </p:sp>
    </p:spTree>
    <p:extLst>
      <p:ext uri="{BB962C8B-B14F-4D97-AF65-F5344CB8AC3E}">
        <p14:creationId xmlns:p14="http://schemas.microsoft.com/office/powerpoint/2010/main" val="363328691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Consider that you have a marriage in your family and you are in charge of all the arrangements. </a:t>
            </a:r>
            <a:endParaRPr lang="en-US" dirty="0" smtClean="0"/>
          </a:p>
          <a:p>
            <a:r>
              <a:rPr lang="en-US" dirty="0" smtClean="0"/>
              <a:t>That's </a:t>
            </a:r>
            <a:r>
              <a:rPr lang="en-US" dirty="0"/>
              <a:t>a tough job on your hands. You have to book a hotel or place for marriage, talk to a caterer for food arrangements, organize a florist for all the decorations, and finally handle the musical arrangements expected for the event.</a:t>
            </a:r>
            <a:endParaRPr lang="en-IN" dirty="0"/>
          </a:p>
        </p:txBody>
      </p:sp>
      <p:sp>
        <p:nvSpPr>
          <p:cNvPr id="3" name="Title 2"/>
          <p:cNvSpPr>
            <a:spLocks noGrp="1"/>
          </p:cNvSpPr>
          <p:nvPr>
            <p:ph type="title"/>
          </p:nvPr>
        </p:nvSpPr>
        <p:spPr/>
        <p:txBody>
          <a:bodyPr/>
          <a:lstStyle/>
          <a:p>
            <a:r>
              <a:rPr lang="en-US" dirty="0"/>
              <a:t>Implementing the Façade pattern in the real world</a:t>
            </a:r>
            <a:endParaRPr lang="en-IN" dirty="0"/>
          </a:p>
        </p:txBody>
      </p:sp>
    </p:spTree>
    <p:extLst>
      <p:ext uri="{BB962C8B-B14F-4D97-AF65-F5344CB8AC3E}">
        <p14:creationId xmlns:p14="http://schemas.microsoft.com/office/powerpoint/2010/main" val="73244059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yesteryears, you'd have done all this by yourself, for example by talking to the relevant folks, coordinating with them, negotiating on the pricing, but now life is simpler</a:t>
            </a:r>
            <a:r>
              <a:rPr lang="en-US" dirty="0" smtClean="0"/>
              <a:t>.</a:t>
            </a:r>
          </a:p>
          <a:p>
            <a:r>
              <a:rPr lang="en-US" dirty="0" smtClean="0"/>
              <a:t> </a:t>
            </a:r>
            <a:r>
              <a:rPr lang="en-US" dirty="0"/>
              <a:t>You go and talk to an event manager who handles this for you. S/he will make sure that they talk to the individual service providers and get the best deal for you.</a:t>
            </a:r>
            <a:endParaRPr lang="en-IN" dirty="0"/>
          </a:p>
        </p:txBody>
      </p:sp>
      <p:sp>
        <p:nvSpPr>
          <p:cNvPr id="3" name="Title 2"/>
          <p:cNvSpPr>
            <a:spLocks noGrp="1"/>
          </p:cNvSpPr>
          <p:nvPr>
            <p:ph type="title"/>
          </p:nvPr>
        </p:nvSpPr>
        <p:spPr/>
        <p:txBody>
          <a:bodyPr/>
          <a:lstStyle/>
          <a:p>
            <a:r>
              <a:rPr lang="en-US" dirty="0"/>
              <a:t>Implementing the Façade pattern in the real world</a:t>
            </a:r>
            <a:endParaRPr lang="en-IN" dirty="0"/>
          </a:p>
        </p:txBody>
      </p:sp>
    </p:spTree>
    <p:extLst>
      <p:ext uri="{BB962C8B-B14F-4D97-AF65-F5344CB8AC3E}">
        <p14:creationId xmlns:p14="http://schemas.microsoft.com/office/powerpoint/2010/main" val="366932840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smtClean="0"/>
              <a:t>Client</a:t>
            </a:r>
            <a:r>
              <a:rPr lang="en-US" dirty="0"/>
              <a:t>: It's you who need all the marriage preparations to be completed in time before the wedding. They should be top class and guests should love the celebrations.</a:t>
            </a:r>
          </a:p>
          <a:p>
            <a:r>
              <a:rPr lang="en-US" b="1" dirty="0" smtClean="0"/>
              <a:t>Façade</a:t>
            </a:r>
            <a:r>
              <a:rPr lang="en-US" dirty="0"/>
              <a:t>: The event manager who's responsible for talking to all the folks that need to work on specific arrangements such as food, and flower decorations, among others</a:t>
            </a:r>
          </a:p>
          <a:p>
            <a:r>
              <a:rPr lang="en-US" b="1" dirty="0" smtClean="0"/>
              <a:t>Subsystems</a:t>
            </a:r>
            <a:r>
              <a:rPr lang="en-US" dirty="0"/>
              <a:t>: They represent the systems that provide services such as catering, hotel management, and flower decorations</a:t>
            </a:r>
          </a:p>
        </p:txBody>
      </p:sp>
      <p:sp>
        <p:nvSpPr>
          <p:cNvPr id="3" name="Title 2"/>
          <p:cNvSpPr>
            <a:spLocks noGrp="1"/>
          </p:cNvSpPr>
          <p:nvPr>
            <p:ph type="title"/>
          </p:nvPr>
        </p:nvSpPr>
        <p:spPr/>
        <p:txBody>
          <a:bodyPr/>
          <a:lstStyle/>
          <a:p>
            <a:r>
              <a:rPr lang="en-US" dirty="0"/>
              <a:t>Implementing the Façade pattern in the real world</a:t>
            </a:r>
            <a:endParaRPr lang="en-IN" dirty="0"/>
          </a:p>
        </p:txBody>
      </p:sp>
    </p:spTree>
    <p:extLst>
      <p:ext uri="{BB962C8B-B14F-4D97-AF65-F5344CB8AC3E}">
        <p14:creationId xmlns:p14="http://schemas.microsoft.com/office/powerpoint/2010/main" val="127152779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Proxy, in general terms, is a system that intermediates between the seeker and provider. </a:t>
            </a:r>
            <a:endParaRPr lang="en-US" dirty="0" smtClean="0"/>
          </a:p>
          <a:p>
            <a:r>
              <a:rPr lang="en-US" dirty="0" smtClean="0"/>
              <a:t>Seeker </a:t>
            </a:r>
            <a:r>
              <a:rPr lang="en-US" dirty="0"/>
              <a:t>is the one that makes the request, and provider delivers the resources in response to the request</a:t>
            </a:r>
            <a:r>
              <a:rPr lang="en-US" dirty="0" smtClean="0"/>
              <a:t>.</a:t>
            </a:r>
          </a:p>
          <a:p>
            <a:r>
              <a:rPr lang="en-US" dirty="0" smtClean="0"/>
              <a:t> </a:t>
            </a:r>
            <a:r>
              <a:rPr lang="en-US" dirty="0"/>
              <a:t>In the web world, we can relate this to a proxy server. The clients (users in the World Wide Web), when they make a request to the website, first connect to a proxy server asking for resources such as a web </a:t>
            </a:r>
            <a:r>
              <a:rPr lang="en-US" dirty="0" smtClean="0"/>
              <a:t>page.</a:t>
            </a:r>
          </a:p>
          <a:p>
            <a:r>
              <a:rPr lang="en-US" dirty="0" smtClean="0"/>
              <a:t>The </a:t>
            </a:r>
            <a:r>
              <a:rPr lang="en-US" dirty="0"/>
              <a:t>proxy server internally evaluates this request, sends it to an appropriate server, and gets back the response, which is then delivered to the client. </a:t>
            </a:r>
            <a:endParaRPr lang="en-US" dirty="0" smtClean="0"/>
          </a:p>
          <a:p>
            <a:r>
              <a:rPr lang="en-US" dirty="0" smtClean="0"/>
              <a:t>Thus</a:t>
            </a:r>
            <a:r>
              <a:rPr lang="en-US" dirty="0"/>
              <a:t>, a proxy server encapsulates requests, enables privacy, and works well in distributed architectures.</a:t>
            </a:r>
            <a:endParaRPr lang="en-IN" dirty="0"/>
          </a:p>
        </p:txBody>
      </p:sp>
      <p:sp>
        <p:nvSpPr>
          <p:cNvPr id="3" name="Title 2"/>
          <p:cNvSpPr>
            <a:spLocks noGrp="1"/>
          </p:cNvSpPr>
          <p:nvPr>
            <p:ph type="title"/>
          </p:nvPr>
        </p:nvSpPr>
        <p:spPr/>
        <p:txBody>
          <a:bodyPr/>
          <a:lstStyle/>
          <a:p>
            <a:r>
              <a:rPr lang="en-IN" dirty="0" smtClean="0"/>
              <a:t>Proxy Pattern</a:t>
            </a:r>
            <a:endParaRPr lang="en-IN" dirty="0"/>
          </a:p>
        </p:txBody>
      </p:sp>
    </p:spTree>
    <p:extLst>
      <p:ext uri="{BB962C8B-B14F-4D97-AF65-F5344CB8AC3E}">
        <p14:creationId xmlns:p14="http://schemas.microsoft.com/office/powerpoint/2010/main" val="260150494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In the context of design patterns, Proxy is a class that acts as an interface to real objects</a:t>
            </a:r>
            <a:r>
              <a:rPr lang="en-US" dirty="0" smtClean="0"/>
              <a:t>.</a:t>
            </a:r>
          </a:p>
          <a:p>
            <a:r>
              <a:rPr lang="en-US" dirty="0" smtClean="0"/>
              <a:t>Objects </a:t>
            </a:r>
            <a:r>
              <a:rPr lang="en-US" dirty="0"/>
              <a:t>can be of several types such as network connections, large objects in memory and file, among others. </a:t>
            </a:r>
            <a:endParaRPr lang="en-US" dirty="0" smtClean="0"/>
          </a:p>
          <a:p>
            <a:r>
              <a:rPr lang="en-US" dirty="0" smtClean="0"/>
              <a:t>In </a:t>
            </a:r>
            <a:r>
              <a:rPr lang="en-US" dirty="0"/>
              <a:t>short, Proxy is a wrapper or agent object that wraps the real serving object. </a:t>
            </a:r>
            <a:endParaRPr lang="en-US" dirty="0" smtClean="0"/>
          </a:p>
          <a:p>
            <a:r>
              <a:rPr lang="en-US" dirty="0" smtClean="0"/>
              <a:t>Proxy </a:t>
            </a:r>
            <a:r>
              <a:rPr lang="en-US" dirty="0"/>
              <a:t>could provide additional functionality to the object that it wraps and doesn't change the object's code. </a:t>
            </a:r>
            <a:endParaRPr lang="en-US" dirty="0" smtClean="0"/>
          </a:p>
          <a:p>
            <a:r>
              <a:rPr lang="en-US" dirty="0" smtClean="0"/>
              <a:t>The </a:t>
            </a:r>
            <a:r>
              <a:rPr lang="en-US" dirty="0"/>
              <a:t>main intention of the Proxy pattern is to provide a surrogate or placeholder for another object in order to control access to a real object.</a:t>
            </a:r>
            <a:endParaRPr lang="en-IN" dirty="0"/>
          </a:p>
        </p:txBody>
      </p:sp>
      <p:sp>
        <p:nvSpPr>
          <p:cNvPr id="3" name="Title 2"/>
          <p:cNvSpPr>
            <a:spLocks noGrp="1"/>
          </p:cNvSpPr>
          <p:nvPr>
            <p:ph type="title"/>
          </p:nvPr>
        </p:nvSpPr>
        <p:spPr/>
        <p:txBody>
          <a:bodyPr/>
          <a:lstStyle/>
          <a:p>
            <a:r>
              <a:rPr lang="en-IN" dirty="0" smtClean="0"/>
              <a:t>Proxy Pattern</a:t>
            </a:r>
            <a:endParaRPr lang="en-IN" dirty="0"/>
          </a:p>
        </p:txBody>
      </p:sp>
    </p:spTree>
    <p:extLst>
      <p:ext uri="{BB962C8B-B14F-4D97-AF65-F5344CB8AC3E}">
        <p14:creationId xmlns:p14="http://schemas.microsoft.com/office/powerpoint/2010/main" val="317972245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endParaRPr lang="en-IN" dirty="0"/>
          </a:p>
          <a:p>
            <a:r>
              <a:rPr lang="en-US" dirty="0"/>
              <a:t>It represents a complex system in a simpler way. For example, a system that involves multiple complex calculations or procedures should have a simpler interface that can act as a proxy for the benefit of the client.</a:t>
            </a:r>
          </a:p>
          <a:p>
            <a:r>
              <a:rPr lang="en-US" dirty="0"/>
              <a:t>I</a:t>
            </a:r>
            <a:r>
              <a:rPr lang="en-US" dirty="0" smtClean="0"/>
              <a:t>t </a:t>
            </a:r>
            <a:r>
              <a:rPr lang="en-US" dirty="0"/>
              <a:t>adds security to the existing real objects. In many cases, the client is not allowed to access the real object directly. This is because the real object can get compromised with malicious activities. This way proxies act as a shield against malicious intentions and protect the real object.</a:t>
            </a:r>
          </a:p>
        </p:txBody>
      </p:sp>
      <p:sp>
        <p:nvSpPr>
          <p:cNvPr id="3" name="Title 2"/>
          <p:cNvSpPr>
            <a:spLocks noGrp="1"/>
          </p:cNvSpPr>
          <p:nvPr>
            <p:ph type="title"/>
          </p:nvPr>
        </p:nvSpPr>
        <p:spPr/>
        <p:txBody>
          <a:bodyPr/>
          <a:lstStyle/>
          <a:p>
            <a:r>
              <a:rPr lang="en-IN" dirty="0" smtClean="0"/>
              <a:t>Proxy Pattern Scenarios</a:t>
            </a:r>
            <a:endParaRPr lang="en-IN" dirty="0"/>
          </a:p>
        </p:txBody>
      </p:sp>
    </p:spTree>
    <p:extLst>
      <p:ext uri="{BB962C8B-B14F-4D97-AF65-F5344CB8AC3E}">
        <p14:creationId xmlns:p14="http://schemas.microsoft.com/office/powerpoint/2010/main" val="26680004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p:nvPr>
        </p:nvSpPr>
        <p:spPr/>
        <p:txBody>
          <a:bodyPr/>
          <a:lstStyle/>
          <a:p>
            <a:r>
              <a:rPr lang="en-IN" altLang="en-US" b="1" smtClean="0">
                <a:ea typeface="ＭＳ Ｐゴシック" panose="020B0600070205080204" pitchFamily="34" charset="-128"/>
              </a:rPr>
              <a:t>Predefined character classes</a:t>
            </a:r>
            <a:endParaRPr lang="en-IN" altLang="en-US" smtClean="0">
              <a:ea typeface="ＭＳ Ｐゴシック" panose="020B0600070205080204" pitchFamily="34" charset="-128"/>
            </a:endParaRPr>
          </a:p>
        </p:txBody>
      </p:sp>
      <p:sp>
        <p:nvSpPr>
          <p:cNvPr id="18842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6C6DB36-096C-4AE9-B242-287F8195E90D}" type="slidenum">
              <a:rPr lang="en-US" altLang="en-US" sz="1400" smtClean="0"/>
              <a:pPr>
                <a:spcBef>
                  <a:spcPct val="0"/>
                </a:spcBef>
                <a:buFontTx/>
                <a:buNone/>
              </a:pPr>
              <a:t>16</a:t>
            </a:fld>
            <a:endParaRPr lang="en-US" altLang="en-US" sz="1400" smtClean="0"/>
          </a:p>
        </p:txBody>
      </p:sp>
      <p:pic>
        <p:nvPicPr>
          <p:cNvPr id="18842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2041525"/>
            <a:ext cx="72739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075" y="3789363"/>
            <a:ext cx="6191250"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042331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smtClean="0"/>
              <a:t>It </a:t>
            </a:r>
            <a:r>
              <a:rPr lang="en-US" dirty="0"/>
              <a:t>provides a local interface for remote objects on different servers. </a:t>
            </a:r>
            <a:endParaRPr lang="en-US" dirty="0" smtClean="0"/>
          </a:p>
          <a:p>
            <a:r>
              <a:rPr lang="en-US" dirty="0" smtClean="0"/>
              <a:t>A </a:t>
            </a:r>
            <a:r>
              <a:rPr lang="en-US" dirty="0"/>
              <a:t>clear example of this is with the distributed systems where the client wants to run certain commands on the remote system, but the client may not have direct permissions to make this happen. So it contacts a local object (proxy) with the request, which is then executed by the proxy on the remote machine.</a:t>
            </a:r>
          </a:p>
        </p:txBody>
      </p:sp>
      <p:sp>
        <p:nvSpPr>
          <p:cNvPr id="3" name="Title 2"/>
          <p:cNvSpPr>
            <a:spLocks noGrp="1"/>
          </p:cNvSpPr>
          <p:nvPr>
            <p:ph type="title"/>
          </p:nvPr>
        </p:nvSpPr>
        <p:spPr/>
        <p:txBody>
          <a:bodyPr/>
          <a:lstStyle/>
          <a:p>
            <a:r>
              <a:rPr lang="en-IN" dirty="0" smtClean="0"/>
              <a:t>Proxy Pattern Scenarios</a:t>
            </a:r>
            <a:endParaRPr lang="en-IN" dirty="0"/>
          </a:p>
        </p:txBody>
      </p:sp>
    </p:spTree>
    <p:extLst>
      <p:ext uri="{BB962C8B-B14F-4D97-AF65-F5344CB8AC3E}">
        <p14:creationId xmlns:p14="http://schemas.microsoft.com/office/powerpoint/2010/main" val="410018700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smtClean="0"/>
              <a:t>It </a:t>
            </a:r>
            <a:r>
              <a:rPr lang="en-US" dirty="0"/>
              <a:t>provides a light handle for a higher memory-consuming object. Sometimes, you may not want to load the main objects unless they're really necessary</a:t>
            </a:r>
            <a:r>
              <a:rPr lang="en-US" dirty="0" smtClean="0"/>
              <a:t>.</a:t>
            </a:r>
          </a:p>
          <a:p>
            <a:r>
              <a:rPr lang="en-US" dirty="0" smtClean="0"/>
              <a:t> </a:t>
            </a:r>
            <a:r>
              <a:rPr lang="en-US" dirty="0"/>
              <a:t>This is because real objects are really heavy and may need high resource utilization. </a:t>
            </a:r>
            <a:endParaRPr lang="en-US" dirty="0" smtClean="0"/>
          </a:p>
          <a:p>
            <a:r>
              <a:rPr lang="en-US" dirty="0" smtClean="0"/>
              <a:t>A </a:t>
            </a:r>
            <a:r>
              <a:rPr lang="en-US" dirty="0"/>
              <a:t>classic example is that of profile pictures of users on a website. You're much better off showing smaller profile images in the list view, but of course, you'll need to load the actual image to show the detailed view of the user profile.</a:t>
            </a:r>
          </a:p>
          <a:p>
            <a:r>
              <a:rPr lang="en-US" dirty="0" smtClean="0"/>
              <a:t>.</a:t>
            </a:r>
            <a:endParaRPr lang="en-US" dirty="0"/>
          </a:p>
        </p:txBody>
      </p:sp>
      <p:sp>
        <p:nvSpPr>
          <p:cNvPr id="3" name="Title 2"/>
          <p:cNvSpPr>
            <a:spLocks noGrp="1"/>
          </p:cNvSpPr>
          <p:nvPr>
            <p:ph type="title"/>
          </p:nvPr>
        </p:nvSpPr>
        <p:spPr/>
        <p:txBody>
          <a:bodyPr/>
          <a:lstStyle/>
          <a:p>
            <a:r>
              <a:rPr lang="en-IN" dirty="0" smtClean="0"/>
              <a:t>Proxy Pattern Scenarios</a:t>
            </a:r>
            <a:endParaRPr lang="en-IN" dirty="0"/>
          </a:p>
        </p:txBody>
      </p:sp>
    </p:spTree>
    <p:extLst>
      <p:ext uri="{BB962C8B-B14F-4D97-AF65-F5344CB8AC3E}">
        <p14:creationId xmlns:p14="http://schemas.microsoft.com/office/powerpoint/2010/main" val="2273518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Consider the example of an Actor and his Agent</a:t>
            </a:r>
            <a:r>
              <a:rPr lang="en-US" dirty="0" smtClean="0"/>
              <a:t>.</a:t>
            </a:r>
          </a:p>
          <a:p>
            <a:r>
              <a:rPr lang="en-US" dirty="0" smtClean="0"/>
              <a:t>When </a:t>
            </a:r>
            <a:r>
              <a:rPr lang="en-US" dirty="0"/>
              <a:t>production houses want to approach an Actor for a movie, typically, they talk to the Agent and not to the Actor directly</a:t>
            </a:r>
            <a:r>
              <a:rPr lang="en-US" dirty="0" smtClean="0"/>
              <a:t>.</a:t>
            </a:r>
          </a:p>
          <a:p>
            <a:r>
              <a:rPr lang="en-US" dirty="0" smtClean="0"/>
              <a:t>Based </a:t>
            </a:r>
            <a:r>
              <a:rPr lang="en-US" dirty="0"/>
              <a:t>on the schedule of the Actor and other engagements, the Agent gets back to the production house on the availability and interest in working in the movie</a:t>
            </a:r>
            <a:r>
              <a:rPr lang="en-US" dirty="0" smtClean="0"/>
              <a:t>.</a:t>
            </a:r>
          </a:p>
          <a:p>
            <a:r>
              <a:rPr lang="en-US" dirty="0" smtClean="0"/>
              <a:t>Now</a:t>
            </a:r>
            <a:r>
              <a:rPr lang="en-US" dirty="0"/>
              <a:t>, in this scenario, instead of production houses directly talking to the Actor, the Agent acts as a Proxy that handles all the scheduling &amp; payments for the Actor.</a:t>
            </a:r>
            <a:endParaRPr lang="en-IN" dirty="0"/>
          </a:p>
        </p:txBody>
      </p:sp>
      <p:sp>
        <p:nvSpPr>
          <p:cNvPr id="3" name="Title 2"/>
          <p:cNvSpPr>
            <a:spLocks noGrp="1"/>
          </p:cNvSpPr>
          <p:nvPr>
            <p:ph type="title"/>
          </p:nvPr>
        </p:nvSpPr>
        <p:spPr/>
        <p:txBody>
          <a:bodyPr/>
          <a:lstStyle/>
          <a:p>
            <a:r>
              <a:rPr lang="en-IN" dirty="0" smtClean="0"/>
              <a:t>Proxy Pattern Application</a:t>
            </a:r>
            <a:endParaRPr lang="en-IN" dirty="0"/>
          </a:p>
        </p:txBody>
      </p:sp>
    </p:spTree>
    <p:extLst>
      <p:ext uri="{BB962C8B-B14F-4D97-AF65-F5344CB8AC3E}">
        <p14:creationId xmlns:p14="http://schemas.microsoft.com/office/powerpoint/2010/main" val="309131692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Proxy Pattern </a:t>
            </a:r>
            <a:endParaRPr lang="en-IN" dirty="0"/>
          </a:p>
        </p:txBody>
      </p:sp>
      <p:pic>
        <p:nvPicPr>
          <p:cNvPr id="4" name="Picture 3"/>
          <p:cNvPicPr>
            <a:picLocks noChangeAspect="1"/>
          </p:cNvPicPr>
          <p:nvPr/>
        </p:nvPicPr>
        <p:blipFill>
          <a:blip r:embed="rId2"/>
          <a:stretch>
            <a:fillRect/>
          </a:stretch>
        </p:blipFill>
        <p:spPr>
          <a:xfrm>
            <a:off x="1066800" y="2326432"/>
            <a:ext cx="7107757" cy="3083767"/>
          </a:xfrm>
          <a:prstGeom prst="rect">
            <a:avLst/>
          </a:prstGeom>
        </p:spPr>
      </p:pic>
    </p:spTree>
    <p:extLst>
      <p:ext uri="{BB962C8B-B14F-4D97-AF65-F5344CB8AC3E}">
        <p14:creationId xmlns:p14="http://schemas.microsoft.com/office/powerpoint/2010/main" val="234054461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Proxy: This maintains a reference that lets the Proxy access the real object. It provides an interface identical to the Subject so that Proxy can substitute the real subject. Proxies are also responsible for creating and deleting the </a:t>
            </a:r>
            <a:r>
              <a:rPr lang="en-US" dirty="0" err="1"/>
              <a:t>RealSubject</a:t>
            </a:r>
            <a:r>
              <a:rPr lang="en-US" dirty="0"/>
              <a:t>.</a:t>
            </a:r>
          </a:p>
          <a:p>
            <a:r>
              <a:rPr lang="en-US" dirty="0" smtClean="0"/>
              <a:t>Subject</a:t>
            </a:r>
            <a:r>
              <a:rPr lang="en-US" dirty="0"/>
              <a:t>: It provides a representation for both, the </a:t>
            </a:r>
            <a:r>
              <a:rPr lang="en-US" dirty="0" err="1"/>
              <a:t>RealSubject</a:t>
            </a:r>
            <a:r>
              <a:rPr lang="en-US" dirty="0"/>
              <a:t> </a:t>
            </a:r>
            <a:r>
              <a:rPr lang="en-US" dirty="0" smtClean="0"/>
              <a:t>and Proxy</a:t>
            </a:r>
            <a:r>
              <a:rPr lang="en-US" dirty="0"/>
              <a:t>. As Proxy and </a:t>
            </a:r>
            <a:r>
              <a:rPr lang="en-US" dirty="0" err="1"/>
              <a:t>RealSubject</a:t>
            </a:r>
            <a:r>
              <a:rPr lang="en-US" dirty="0"/>
              <a:t> implement Subject, Proxy can </a:t>
            </a:r>
            <a:r>
              <a:rPr lang="en-US" dirty="0" smtClean="0"/>
              <a:t>be used </a:t>
            </a:r>
            <a:r>
              <a:rPr lang="en-US" dirty="0"/>
              <a:t>wherever </a:t>
            </a:r>
            <a:r>
              <a:rPr lang="en-US" dirty="0" err="1"/>
              <a:t>RealSubject</a:t>
            </a:r>
            <a:r>
              <a:rPr lang="en-US" dirty="0"/>
              <a:t> is expected.</a:t>
            </a:r>
          </a:p>
          <a:p>
            <a:r>
              <a:rPr lang="en-US" dirty="0" err="1" smtClean="0"/>
              <a:t>RealSubject</a:t>
            </a:r>
            <a:r>
              <a:rPr lang="en-US" dirty="0"/>
              <a:t>: It defines the real object that the Proxy represents.</a:t>
            </a:r>
            <a:endParaRPr lang="en-IN" dirty="0"/>
          </a:p>
        </p:txBody>
      </p:sp>
      <p:sp>
        <p:nvSpPr>
          <p:cNvPr id="3" name="Title 2"/>
          <p:cNvSpPr>
            <a:spLocks noGrp="1"/>
          </p:cNvSpPr>
          <p:nvPr>
            <p:ph type="title"/>
          </p:nvPr>
        </p:nvSpPr>
        <p:spPr/>
        <p:txBody>
          <a:bodyPr/>
          <a:lstStyle/>
          <a:p>
            <a:r>
              <a:rPr lang="en-IN" dirty="0" smtClean="0"/>
              <a:t>Proxy Pattern </a:t>
            </a:r>
            <a:endParaRPr lang="en-IN" dirty="0"/>
          </a:p>
        </p:txBody>
      </p:sp>
    </p:spTree>
    <p:extLst>
      <p:ext uri="{BB962C8B-B14F-4D97-AF65-F5344CB8AC3E}">
        <p14:creationId xmlns:p14="http://schemas.microsoft.com/office/powerpoint/2010/main" val="859105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smtClean="0"/>
              <a:t>Proxy</a:t>
            </a:r>
            <a:r>
              <a:rPr lang="en-US" dirty="0"/>
              <a:t>: It is a class that controls access to the </a:t>
            </a:r>
            <a:r>
              <a:rPr lang="en-US" dirty="0" err="1"/>
              <a:t>RealSubject</a:t>
            </a:r>
            <a:r>
              <a:rPr lang="en-US" dirty="0"/>
              <a:t> class. It handles the client's requests and is responsible for creating or deleting </a:t>
            </a:r>
            <a:r>
              <a:rPr lang="en-US" dirty="0" err="1"/>
              <a:t>RealSubject</a:t>
            </a:r>
            <a:r>
              <a:rPr lang="en-US" dirty="0"/>
              <a:t>.</a:t>
            </a:r>
          </a:p>
          <a:p>
            <a:r>
              <a:rPr lang="en-US" dirty="0" smtClean="0"/>
              <a:t>Subject/</a:t>
            </a:r>
            <a:r>
              <a:rPr lang="en-US" dirty="0" err="1" smtClean="0"/>
              <a:t>RealSubject</a:t>
            </a:r>
            <a:r>
              <a:rPr lang="en-US" dirty="0"/>
              <a:t>: Subject is an interface that defines what </a:t>
            </a:r>
            <a:r>
              <a:rPr lang="en-US" dirty="0" err="1"/>
              <a:t>RealSubject</a:t>
            </a:r>
            <a:r>
              <a:rPr lang="en-US" dirty="0"/>
              <a:t> and Proxy should look like. </a:t>
            </a:r>
            <a:r>
              <a:rPr lang="en-US" dirty="0" err="1"/>
              <a:t>RealSubject</a:t>
            </a:r>
            <a:r>
              <a:rPr lang="en-US" dirty="0"/>
              <a:t> is an actual implementation of the Subject interface. It provides the real functionality that is then used by the client.</a:t>
            </a:r>
          </a:p>
          <a:p>
            <a:r>
              <a:rPr lang="en-US" dirty="0" smtClean="0"/>
              <a:t>Client</a:t>
            </a:r>
            <a:r>
              <a:rPr lang="en-US" dirty="0"/>
              <a:t>: It accesses the Proxy class for the work to be accomplished. The Proxy class internally controls access to </a:t>
            </a:r>
            <a:r>
              <a:rPr lang="en-US" dirty="0" err="1"/>
              <a:t>RealSubject</a:t>
            </a:r>
            <a:r>
              <a:rPr lang="en-US" dirty="0"/>
              <a:t> and directs the work requested by Client.</a:t>
            </a:r>
          </a:p>
        </p:txBody>
      </p:sp>
      <p:sp>
        <p:nvSpPr>
          <p:cNvPr id="3" name="Title 2"/>
          <p:cNvSpPr>
            <a:spLocks noGrp="1"/>
          </p:cNvSpPr>
          <p:nvPr>
            <p:ph type="title"/>
          </p:nvPr>
        </p:nvSpPr>
        <p:spPr/>
        <p:txBody>
          <a:bodyPr/>
          <a:lstStyle/>
          <a:p>
            <a:r>
              <a:rPr lang="en-IN" dirty="0" smtClean="0"/>
              <a:t>Proxy Pattern </a:t>
            </a:r>
            <a:endParaRPr lang="en-IN" dirty="0"/>
          </a:p>
        </p:txBody>
      </p:sp>
    </p:spTree>
    <p:extLst>
      <p:ext uri="{BB962C8B-B14F-4D97-AF65-F5344CB8AC3E}">
        <p14:creationId xmlns:p14="http://schemas.microsoft.com/office/powerpoint/2010/main" val="43562226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we can categorize them as virtual proxy, remote proxy, protective proxy, and smart proxy. </a:t>
            </a:r>
            <a:endParaRPr lang="en-US" dirty="0" smtClean="0"/>
          </a:p>
          <a:p>
            <a:r>
              <a:rPr lang="en-IN" b="1" dirty="0"/>
              <a:t>A virtual proxy</a:t>
            </a:r>
            <a:endParaRPr lang="en-IN" dirty="0"/>
          </a:p>
          <a:p>
            <a:r>
              <a:rPr lang="en-US" dirty="0"/>
              <a:t>Here, you'll learn in detail about the virtual proxy. It is a placeholder for objects that are very heavy to instantiate. </a:t>
            </a:r>
            <a:endParaRPr lang="en-US" dirty="0" smtClean="0"/>
          </a:p>
          <a:p>
            <a:r>
              <a:rPr lang="en-US" dirty="0" smtClean="0"/>
              <a:t>For </a:t>
            </a:r>
            <a:r>
              <a:rPr lang="en-US" dirty="0"/>
              <a:t>example, you want to load a large image on your website. Now this request will take a long time to load. </a:t>
            </a:r>
            <a:endParaRPr lang="en-US" dirty="0" smtClean="0"/>
          </a:p>
          <a:p>
            <a:r>
              <a:rPr lang="en-US" dirty="0" smtClean="0"/>
              <a:t>Typically</a:t>
            </a:r>
            <a:r>
              <a:rPr lang="en-US" dirty="0"/>
              <a:t>, developers will create a placeholder icon on the web page suggesting that there's an image. However, the image will only be loaded when the user actually clicks on the icon thus saving the cost of loading a heavy image in memory. </a:t>
            </a:r>
            <a:endParaRPr lang="en-US" dirty="0" smtClean="0"/>
          </a:p>
          <a:p>
            <a:r>
              <a:rPr lang="en-US" dirty="0" smtClean="0"/>
              <a:t>Thus</a:t>
            </a:r>
            <a:r>
              <a:rPr lang="en-US" dirty="0"/>
              <a:t>, in virtual proxies, the real object is created when the client first requests or accesses the object.</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167465935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t>A remote proxy</a:t>
            </a:r>
            <a:endParaRPr lang="en-IN" dirty="0"/>
          </a:p>
          <a:p>
            <a:r>
              <a:rPr lang="en-US" dirty="0"/>
              <a:t>A remote proxy can be defined in the following terms. It provides a local representation of a real object that resides on a remote server or different address space</a:t>
            </a:r>
            <a:r>
              <a:rPr lang="en-US" dirty="0" smtClean="0"/>
              <a:t>.</a:t>
            </a:r>
          </a:p>
          <a:p>
            <a:r>
              <a:rPr lang="en-US" dirty="0" smtClean="0"/>
              <a:t>For </a:t>
            </a:r>
            <a:r>
              <a:rPr lang="en-US" dirty="0"/>
              <a:t>example, you want to build a monitoring system for your application that has multiple web servers, DB servers, celery task servers, caching servers, among others</a:t>
            </a:r>
            <a:r>
              <a:rPr lang="en-US" dirty="0" smtClean="0"/>
              <a:t>.</a:t>
            </a:r>
          </a:p>
          <a:p>
            <a:r>
              <a:rPr lang="en-US" dirty="0" smtClean="0"/>
              <a:t>If </a:t>
            </a:r>
            <a:r>
              <a:rPr lang="en-US" dirty="0"/>
              <a:t>we want to monitor the CPU and disk utilization of these servers, we need to have an object that is available in the context of where the monitoring application runs but can perform remote commands to get the actual parameter values. In such cases, having a remote proxy object that is a local representation of the remote object would help.</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343372553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b="1" dirty="0"/>
              <a:t>A protective proxy</a:t>
            </a:r>
            <a:endParaRPr lang="en-IN" dirty="0"/>
          </a:p>
          <a:p>
            <a:r>
              <a:rPr lang="en-US" dirty="0" smtClean="0"/>
              <a:t>This </a:t>
            </a:r>
            <a:r>
              <a:rPr lang="en-US" dirty="0"/>
              <a:t>proxy controls access to the sensitive matter object of </a:t>
            </a:r>
            <a:r>
              <a:rPr lang="en-US" dirty="0" err="1"/>
              <a:t>RealSubject</a:t>
            </a:r>
            <a:r>
              <a:rPr lang="en-US" dirty="0" smtClean="0"/>
              <a:t>.</a:t>
            </a:r>
          </a:p>
          <a:p>
            <a:r>
              <a:rPr lang="en-US" dirty="0" smtClean="0"/>
              <a:t>For </a:t>
            </a:r>
            <a:r>
              <a:rPr lang="en-US" dirty="0"/>
              <a:t>example, in today's world of distributed systems, web applications have multiple services that work together to provide functionality. </a:t>
            </a:r>
            <a:endParaRPr lang="en-US" dirty="0" smtClean="0"/>
          </a:p>
          <a:p>
            <a:r>
              <a:rPr lang="en-US" dirty="0" smtClean="0"/>
              <a:t>Now</a:t>
            </a:r>
            <a:r>
              <a:rPr lang="en-US" dirty="0"/>
              <a:t>, in such systems, an authentication service acts as a protective proxy server that is responsible for authentication and authorization. </a:t>
            </a:r>
            <a:r>
              <a:rPr lang="en-US" dirty="0" smtClean="0"/>
              <a:t>I</a:t>
            </a:r>
          </a:p>
          <a:p>
            <a:r>
              <a:rPr lang="en-US" dirty="0"/>
              <a:t>I</a:t>
            </a:r>
            <a:r>
              <a:rPr lang="en-US" dirty="0" smtClean="0"/>
              <a:t>n </a:t>
            </a:r>
            <a:r>
              <a:rPr lang="en-US" dirty="0"/>
              <a:t>this case, Proxy internally helps in protecting the core functionality of the website for unrecognized or unauthorized agents. Thus, the surrogate object checks that the caller has access permissions required to forward the request.</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224756246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t>A smart proxy</a:t>
            </a:r>
            <a:endParaRPr lang="en-IN" dirty="0"/>
          </a:p>
          <a:p>
            <a:r>
              <a:rPr lang="en-US" dirty="0"/>
              <a:t>Smart proxies interpose additional actions when an object is accessed. For example, consider that there's a core component in the system that stores states in a centralized location</a:t>
            </a:r>
            <a:r>
              <a:rPr lang="en-US" dirty="0" smtClean="0"/>
              <a:t>.</a:t>
            </a:r>
          </a:p>
          <a:p>
            <a:r>
              <a:rPr lang="en-US" dirty="0" smtClean="0"/>
              <a:t>Typically</a:t>
            </a:r>
            <a:r>
              <a:rPr lang="en-US" dirty="0"/>
              <a:t>, such a component gets called by multiple different services to complete their tasks and can result in issues with shared resources. Instead of services directly invoking the core component, a smart proxy is built-in and checks whether the real object is locked before it is accessed in order to ensure that no other object can change it.</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9734818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p:cNvSpPr>
            <a:spLocks noGrp="1"/>
          </p:cNvSpPr>
          <p:nvPr>
            <p:ph type="title"/>
          </p:nvPr>
        </p:nvSpPr>
        <p:spPr/>
        <p:txBody>
          <a:bodyPr/>
          <a:lstStyle/>
          <a:p>
            <a:r>
              <a:rPr lang="en-IN" altLang="en-US" b="1" smtClean="0">
                <a:ea typeface="ＭＳ Ｐゴシック" panose="020B0600070205080204" pitchFamily="34" charset="-128"/>
              </a:rPr>
              <a:t>Quantifiers</a:t>
            </a:r>
            <a:endParaRPr lang="en-IN" altLang="en-US" smtClean="0">
              <a:ea typeface="ＭＳ Ｐゴシック" panose="020B0600070205080204" pitchFamily="34" charset="-128"/>
            </a:endParaRPr>
          </a:p>
        </p:txBody>
      </p:sp>
      <p:sp>
        <p:nvSpPr>
          <p:cNvPr id="189444"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2D434B8-B856-4C11-AB6F-8ADD10A71AD7}" type="slidenum">
              <a:rPr lang="en-US" altLang="en-US" sz="1400" smtClean="0"/>
              <a:pPr>
                <a:spcBef>
                  <a:spcPct val="0"/>
                </a:spcBef>
                <a:buFontTx/>
                <a:buNone/>
              </a:pPr>
              <a:t>17</a:t>
            </a:fld>
            <a:endParaRPr lang="en-US" altLang="en-US" sz="1400" smtClean="0"/>
          </a:p>
        </p:txBody>
      </p:sp>
      <p:pic>
        <p:nvPicPr>
          <p:cNvPr id="18944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51063"/>
            <a:ext cx="7532688"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760888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Let's say that you go to shop at a mall and like a nice denim shirt there. You would like to purchase the shirt but you don't have enough cash to do so.</a:t>
            </a:r>
          </a:p>
          <a:p>
            <a:r>
              <a:rPr lang="en-US" dirty="0"/>
              <a:t>In yesteryears, you'd go to an ATM, take out the money, then come to the mall, and pay for it. Even earlier, you had a bank check for which you had to go to the bank, withdraw money, and then come back to pay for your expense.</a:t>
            </a:r>
          </a:p>
          <a:p>
            <a:r>
              <a:rPr lang="en-US" dirty="0"/>
              <a:t>Thanks to the banks, we now have something called a debit card. So now, when you want to purchase something, you present your debit card to the merchant. When you punch in your card details, the money is debited in the merchant's account for your expense.</a:t>
            </a:r>
            <a:endParaRPr lang="en-IN" dirty="0"/>
          </a:p>
        </p:txBody>
      </p:sp>
      <p:sp>
        <p:nvSpPr>
          <p:cNvPr id="3" name="Title 2"/>
          <p:cNvSpPr>
            <a:spLocks noGrp="1"/>
          </p:cNvSpPr>
          <p:nvPr>
            <p:ph type="title"/>
          </p:nvPr>
        </p:nvSpPr>
        <p:spPr/>
        <p:txBody>
          <a:bodyPr/>
          <a:lstStyle/>
          <a:p>
            <a:r>
              <a:rPr lang="en-IN" dirty="0" smtClean="0"/>
              <a:t>Proxy Scenario</a:t>
            </a:r>
            <a:endParaRPr lang="en-IN" dirty="0"/>
          </a:p>
        </p:txBody>
      </p:sp>
    </p:spTree>
    <p:extLst>
      <p:ext uri="{BB962C8B-B14F-4D97-AF65-F5344CB8AC3E}">
        <p14:creationId xmlns:p14="http://schemas.microsoft.com/office/powerpoint/2010/main" val="364421709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smtClean="0"/>
              <a:t>Your </a:t>
            </a:r>
            <a:r>
              <a:rPr lang="en-US" dirty="0"/>
              <a:t>behavior is represented by the You class—the client</a:t>
            </a:r>
          </a:p>
          <a:p>
            <a:r>
              <a:rPr lang="en-US" dirty="0" smtClean="0"/>
              <a:t>To </a:t>
            </a:r>
            <a:r>
              <a:rPr lang="en-US" dirty="0"/>
              <a:t>buy the shirt, the </a:t>
            </a:r>
            <a:r>
              <a:rPr lang="en-US" dirty="0" err="1"/>
              <a:t>make_payment</a:t>
            </a:r>
            <a:r>
              <a:rPr lang="en-US" dirty="0"/>
              <a:t>() method is provided by the class</a:t>
            </a:r>
          </a:p>
          <a:p>
            <a:r>
              <a:rPr lang="en-US" dirty="0" smtClean="0"/>
              <a:t>The </a:t>
            </a:r>
            <a:r>
              <a:rPr lang="en-US" dirty="0"/>
              <a:t>special __</a:t>
            </a:r>
            <a:r>
              <a:rPr lang="en-US" dirty="0" err="1"/>
              <a:t>init</a:t>
            </a:r>
            <a:r>
              <a:rPr lang="en-US" dirty="0"/>
              <a:t>__() method calls the Proxy and instantiates </a:t>
            </a:r>
            <a:r>
              <a:rPr lang="en-US" dirty="0" smtClean="0"/>
              <a:t>it</a:t>
            </a:r>
          </a:p>
          <a:p>
            <a:r>
              <a:rPr lang="en-US" dirty="0" smtClean="0"/>
              <a:t>The </a:t>
            </a:r>
            <a:r>
              <a:rPr lang="en-US" dirty="0" err="1"/>
              <a:t>make_payment</a:t>
            </a:r>
            <a:r>
              <a:rPr lang="en-US" dirty="0"/>
              <a:t>() method invokes the Proxy's method internally to make the payment</a:t>
            </a:r>
          </a:p>
          <a:p>
            <a:r>
              <a:rPr lang="en-US" dirty="0" smtClean="0"/>
              <a:t> </a:t>
            </a:r>
            <a:r>
              <a:rPr lang="en-US" dirty="0"/>
              <a:t>The __del__() method returns in case the payment is successful</a:t>
            </a:r>
          </a:p>
          <a:p>
            <a:endParaRPr lang="en-US" dirty="0"/>
          </a:p>
        </p:txBody>
      </p:sp>
      <p:sp>
        <p:nvSpPr>
          <p:cNvPr id="3" name="Title 2"/>
          <p:cNvSpPr>
            <a:spLocks noGrp="1"/>
          </p:cNvSpPr>
          <p:nvPr>
            <p:ph type="title"/>
          </p:nvPr>
        </p:nvSpPr>
        <p:spPr/>
        <p:txBody>
          <a:bodyPr/>
          <a:lstStyle/>
          <a:p>
            <a:r>
              <a:rPr lang="en-IN" dirty="0" smtClean="0"/>
              <a:t>Proxy Scenario</a:t>
            </a:r>
            <a:endParaRPr lang="en-IN" dirty="0"/>
          </a:p>
        </p:txBody>
      </p:sp>
    </p:spTree>
    <p:extLst>
      <p:ext uri="{BB962C8B-B14F-4D97-AF65-F5344CB8AC3E}">
        <p14:creationId xmlns:p14="http://schemas.microsoft.com/office/powerpoint/2010/main" val="286907832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Proxies can help improve the performance of the application by caching heavy objects or, typically, the frequently accessed </a:t>
            </a:r>
            <a:r>
              <a:rPr lang="en-US" dirty="0" smtClean="0"/>
              <a:t>objects.</a:t>
            </a:r>
            <a:endParaRPr lang="en-US" dirty="0"/>
          </a:p>
          <a:p>
            <a:r>
              <a:rPr lang="en-US" dirty="0" smtClean="0"/>
              <a:t>Proxies </a:t>
            </a:r>
            <a:r>
              <a:rPr lang="en-US" dirty="0"/>
              <a:t>also authorize the access to </a:t>
            </a:r>
            <a:r>
              <a:rPr lang="en-US" dirty="0" err="1"/>
              <a:t>RealSubject</a:t>
            </a:r>
            <a:r>
              <a:rPr lang="en-US" dirty="0"/>
              <a:t>; thus, this pattern helps in delegation only if the permissions are right</a:t>
            </a:r>
          </a:p>
          <a:p>
            <a:r>
              <a:rPr lang="en-US" dirty="0" smtClean="0"/>
              <a:t>Remote </a:t>
            </a:r>
            <a:r>
              <a:rPr lang="en-US" dirty="0"/>
              <a:t>proxies also facilitate interaction with remote servers that </a:t>
            </a:r>
            <a:r>
              <a:rPr lang="en-US" dirty="0" smtClean="0"/>
              <a:t>can work </a:t>
            </a:r>
            <a:r>
              <a:rPr lang="en-US" dirty="0"/>
              <a:t>as network connections and database connections and can be used to monitor systems</a:t>
            </a:r>
            <a:endParaRPr lang="en-IN" dirty="0"/>
          </a:p>
        </p:txBody>
      </p:sp>
      <p:sp>
        <p:nvSpPr>
          <p:cNvPr id="3" name="Title 2"/>
          <p:cNvSpPr>
            <a:spLocks noGrp="1"/>
          </p:cNvSpPr>
          <p:nvPr>
            <p:ph type="title"/>
          </p:nvPr>
        </p:nvSpPr>
        <p:spPr/>
        <p:txBody>
          <a:bodyPr/>
          <a:lstStyle/>
          <a:p>
            <a:r>
              <a:rPr lang="en-IN" dirty="0" smtClean="0"/>
              <a:t>Advantages</a:t>
            </a:r>
            <a:endParaRPr lang="en-IN" dirty="0"/>
          </a:p>
        </p:txBody>
      </p:sp>
    </p:spTree>
    <p:extLst>
      <p:ext uri="{BB962C8B-B14F-4D97-AF65-F5344CB8AC3E}">
        <p14:creationId xmlns:p14="http://schemas.microsoft.com/office/powerpoint/2010/main" val="28918412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Comparing the Façade and Proxy patterns</a:t>
            </a:r>
            <a:endParaRPr lang="en-IN" dirty="0"/>
          </a:p>
        </p:txBody>
      </p:sp>
      <p:pic>
        <p:nvPicPr>
          <p:cNvPr id="5" name="Picture 4"/>
          <p:cNvPicPr>
            <a:picLocks noChangeAspect="1"/>
          </p:cNvPicPr>
          <p:nvPr/>
        </p:nvPicPr>
        <p:blipFill>
          <a:blip r:embed="rId2"/>
          <a:stretch>
            <a:fillRect/>
          </a:stretch>
        </p:blipFill>
        <p:spPr>
          <a:xfrm>
            <a:off x="426528" y="2209800"/>
            <a:ext cx="8286207" cy="2743200"/>
          </a:xfrm>
          <a:prstGeom prst="rect">
            <a:avLst/>
          </a:prstGeom>
        </p:spPr>
      </p:pic>
    </p:spTree>
    <p:extLst>
      <p:ext uri="{BB962C8B-B14F-4D97-AF65-F5344CB8AC3E}">
        <p14:creationId xmlns:p14="http://schemas.microsoft.com/office/powerpoint/2010/main" val="159445149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In the Observer design pattern, an object (Subject) maintains a list of dependents (Observers) so that the Subject can notify all the Observers about the changes that it undergoes using any of the methods defined by the Observer</a:t>
            </a:r>
            <a:r>
              <a:rPr lang="en-US" dirty="0" smtClean="0"/>
              <a:t>.</a:t>
            </a:r>
          </a:p>
          <a:p>
            <a:r>
              <a:rPr lang="en-US" dirty="0"/>
              <a:t>In the world of distributed applications, multiple services interact with each other to perform a larger operation that a user wants to achieve</a:t>
            </a:r>
            <a:r>
              <a:rPr lang="en-US" dirty="0" smtClean="0"/>
              <a:t>.</a:t>
            </a:r>
          </a:p>
          <a:p>
            <a:r>
              <a:rPr lang="en-US" dirty="0" smtClean="0"/>
              <a:t>Services </a:t>
            </a:r>
            <a:r>
              <a:rPr lang="en-US" dirty="0"/>
              <a:t>can perform multiple operations, but the operation they perform is directly or heavily dependent on the state of the objects of the service that it interacts with.</a:t>
            </a:r>
            <a:endParaRPr lang="en-IN" dirty="0"/>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244724989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Consider a use case for user registration where the user service is responsible for user operations on the website</a:t>
            </a:r>
            <a:r>
              <a:rPr lang="en-US" dirty="0" smtClean="0"/>
              <a:t>.</a:t>
            </a:r>
          </a:p>
          <a:p>
            <a:r>
              <a:rPr lang="en-US" dirty="0" smtClean="0"/>
              <a:t>Let's </a:t>
            </a:r>
            <a:r>
              <a:rPr lang="en-US" dirty="0"/>
              <a:t>say that we have another service called e-mail service that observes the state of the user and sends e-mails to the user. </a:t>
            </a:r>
            <a:endParaRPr lang="en-US" dirty="0" smtClean="0"/>
          </a:p>
          <a:p>
            <a:r>
              <a:rPr lang="en-US" dirty="0" smtClean="0"/>
              <a:t>For </a:t>
            </a:r>
            <a:r>
              <a:rPr lang="en-US" dirty="0"/>
              <a:t>example, if the user has just signed up, the user service will call a method of the e-mail service that will send an e-mail to the user for account </a:t>
            </a:r>
            <a:r>
              <a:rPr lang="en-US" dirty="0" smtClean="0"/>
              <a:t>verification.</a:t>
            </a:r>
          </a:p>
          <a:p>
            <a:r>
              <a:rPr lang="en-US" dirty="0" smtClean="0"/>
              <a:t>If </a:t>
            </a:r>
            <a:r>
              <a:rPr lang="en-US" dirty="0"/>
              <a:t>the account is verified but has fewer credits, the e-mail service will monitor the user service and send an e-mail alert for low credits to the user.</a:t>
            </a:r>
            <a:endParaRPr lang="en-IN" dirty="0"/>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44718625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Thus, if there's a core service in the application on which many other services are dependent, the core service becomes the Subject that has to be observed/monitored by the Observer for changes</a:t>
            </a:r>
            <a:r>
              <a:rPr lang="en-US" dirty="0" smtClean="0"/>
              <a:t>.</a:t>
            </a:r>
          </a:p>
          <a:p>
            <a:r>
              <a:rPr lang="en-US" dirty="0" smtClean="0"/>
              <a:t>The </a:t>
            </a:r>
            <a:r>
              <a:rPr lang="en-US" dirty="0"/>
              <a:t>Observer should, in turn, make changes to the state of its own objects or take certain actions based on the changes that happen in the Subject</a:t>
            </a:r>
            <a:r>
              <a:rPr lang="en-US" dirty="0" smtClean="0"/>
              <a:t>.</a:t>
            </a:r>
          </a:p>
          <a:p>
            <a:r>
              <a:rPr lang="en-US" dirty="0" smtClean="0"/>
              <a:t>The </a:t>
            </a:r>
            <a:r>
              <a:rPr lang="en-US" dirty="0"/>
              <a:t>above scenario, where the dependent service monitor's state changes in the core service, presents a classical case for the Observer design pattern.</a:t>
            </a:r>
            <a:endParaRPr lang="en-IN" dirty="0"/>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331398162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Consider the example of a blog. Let's suppose that you're a tech enthusiast who loves to read about the latest articles on Python on this </a:t>
            </a:r>
            <a:r>
              <a:rPr lang="en-US" dirty="0" smtClean="0"/>
              <a:t>blog.</a:t>
            </a:r>
          </a:p>
          <a:p>
            <a:r>
              <a:rPr lang="en-US" dirty="0" smtClean="0"/>
              <a:t>You </a:t>
            </a:r>
            <a:r>
              <a:rPr lang="en-US" dirty="0"/>
              <a:t>subscribe to the blog. Like you, there would be multiple subscribers that are also registered with the blog. So, whenever there is a new blog, you get notified, or if there is a change on the published blog, you are also made aware of the edits. </a:t>
            </a:r>
            <a:endParaRPr lang="en-US" dirty="0" smtClean="0"/>
          </a:p>
          <a:p>
            <a:r>
              <a:rPr lang="en-US" dirty="0" smtClean="0"/>
              <a:t>The </a:t>
            </a:r>
            <a:r>
              <a:rPr lang="en-US" dirty="0"/>
              <a:t>way in which you're notified of the change can be an e-mail. Now if you apply this scenario to the Observer pattern, the blog is the Subject that maintains the list of subscribers or </a:t>
            </a:r>
            <a:r>
              <a:rPr lang="en-US" dirty="0" smtClean="0"/>
              <a:t>Observers.</a:t>
            </a:r>
          </a:p>
          <a:p>
            <a:r>
              <a:rPr lang="en-US" dirty="0" smtClean="0"/>
              <a:t>So </a:t>
            </a:r>
            <a:r>
              <a:rPr lang="en-US" dirty="0"/>
              <a:t>when a new entry is added to the blog, all Observers are notified via e-mail or any other notification mechanism as defined by the Observer.</a:t>
            </a:r>
            <a:endParaRPr lang="en-IN" dirty="0"/>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402098570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main intentions of the Observer pattern are as follows:</a:t>
            </a:r>
          </a:p>
          <a:p>
            <a:r>
              <a:rPr lang="en-US" dirty="0"/>
              <a:t>It defines a one-to-many dependency between objects so that any change in one object will be notified to the other dependent objects automatically</a:t>
            </a:r>
          </a:p>
          <a:p>
            <a:r>
              <a:rPr lang="en-US" dirty="0"/>
              <a:t>It encapsulates the core component of the Subject</a:t>
            </a:r>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15325791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Observer pattern is used in the following multiple scenarios:</a:t>
            </a:r>
          </a:p>
          <a:p>
            <a:r>
              <a:rPr lang="en-US" dirty="0"/>
              <a:t>Implementation of the Event service in distributed systems</a:t>
            </a:r>
          </a:p>
          <a:p>
            <a:r>
              <a:rPr lang="en-US" dirty="0"/>
              <a:t>A framework for a news agency</a:t>
            </a:r>
          </a:p>
          <a:p>
            <a:r>
              <a:rPr lang="en-US" dirty="0"/>
              <a:t>The stock market also represents a great case for the Observer pattern</a:t>
            </a:r>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3426792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p:txBody>
          <a:bodyPr/>
          <a:lstStyle/>
          <a:p>
            <a:r>
              <a:rPr lang="en-IN" altLang="en-US" b="1" smtClean="0">
                <a:ea typeface="ＭＳ Ｐゴシック" panose="020B0600070205080204" pitchFamily="34" charset="-128"/>
              </a:rPr>
              <a:t>Boundary Matchers</a:t>
            </a:r>
            <a:endParaRPr lang="en-IN" altLang="en-US" smtClean="0">
              <a:ea typeface="ＭＳ Ｐゴシック" panose="020B0600070205080204" pitchFamily="34" charset="-128"/>
            </a:endParaRPr>
          </a:p>
        </p:txBody>
      </p:sp>
      <p:sp>
        <p:nvSpPr>
          <p:cNvPr id="190468"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512979A-940B-41DF-BF26-729B77669434}" type="slidenum">
              <a:rPr lang="en-US" altLang="en-US" sz="1400" smtClean="0"/>
              <a:pPr>
                <a:spcBef>
                  <a:spcPct val="0"/>
                </a:spcBef>
                <a:buFontTx/>
                <a:buNone/>
              </a:pPr>
              <a:t>18</a:t>
            </a:fld>
            <a:endParaRPr lang="en-US" altLang="en-US" sz="1400" smtClean="0"/>
          </a:p>
        </p:txBody>
      </p:sp>
      <p:pic>
        <p:nvPicPr>
          <p:cNvPr id="19046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1677988"/>
            <a:ext cx="782637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954956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Observer Pattern</a:t>
            </a:r>
            <a:endParaRPr lang="en-IN" dirty="0"/>
          </a:p>
        </p:txBody>
      </p:sp>
      <p:pic>
        <p:nvPicPr>
          <p:cNvPr id="5" name="Picture 4"/>
          <p:cNvPicPr>
            <a:picLocks noChangeAspect="1"/>
          </p:cNvPicPr>
          <p:nvPr/>
        </p:nvPicPr>
        <p:blipFill>
          <a:blip r:embed="rId2"/>
          <a:stretch>
            <a:fillRect/>
          </a:stretch>
        </p:blipFill>
        <p:spPr>
          <a:xfrm>
            <a:off x="766499" y="1695933"/>
            <a:ext cx="7611001" cy="3466134"/>
          </a:xfrm>
          <a:prstGeom prst="rect">
            <a:avLst/>
          </a:prstGeom>
        </p:spPr>
      </p:pic>
    </p:spTree>
    <p:extLst>
      <p:ext uri="{BB962C8B-B14F-4D97-AF65-F5344CB8AC3E}">
        <p14:creationId xmlns:p14="http://schemas.microsoft.com/office/powerpoint/2010/main" val="265736333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News agencies typically gather news from various locations and publish them to the subscribers. Let's look at the design considerations for this use case</a:t>
            </a:r>
            <a:r>
              <a:rPr lang="en-US" dirty="0" smtClean="0"/>
              <a:t>.</a:t>
            </a:r>
          </a:p>
          <a:p>
            <a:r>
              <a:rPr lang="en-US" dirty="0"/>
              <a:t>With information being sent/received in real time, a news agency should be able to publish the news as soon as possible to its subscribers</a:t>
            </a:r>
            <a:r>
              <a:rPr lang="en-US" dirty="0" smtClean="0"/>
              <a:t>.</a:t>
            </a:r>
          </a:p>
          <a:p>
            <a:r>
              <a:rPr lang="en-US" dirty="0" smtClean="0"/>
              <a:t>Additionally</a:t>
            </a:r>
            <a:r>
              <a:rPr lang="en-US" dirty="0"/>
              <a:t>, because of the advancements in the technology industry, it's not just the newspapers, but also the subscribers that can be of different types such as an e-mail, mobile, SMS, or voice call. We should also be able to add any other type of subscriber in the future and budgeting for any new technology.</a:t>
            </a:r>
            <a:endParaRPr lang="en-IN" dirty="0"/>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324913896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t>The </a:t>
            </a:r>
            <a:r>
              <a:rPr lang="en-IN" b="1" dirty="0" smtClean="0"/>
              <a:t>Observer </a:t>
            </a:r>
            <a:r>
              <a:rPr lang="en-IN" b="1" dirty="0"/>
              <a:t>pattern </a:t>
            </a:r>
            <a:r>
              <a:rPr lang="en-IN" b="1" dirty="0" smtClean="0"/>
              <a:t>methods</a:t>
            </a:r>
          </a:p>
          <a:p>
            <a:r>
              <a:rPr lang="en-IN" b="1" dirty="0"/>
              <a:t>The pull model</a:t>
            </a:r>
            <a:endParaRPr lang="en-IN" dirty="0"/>
          </a:p>
          <a:p>
            <a:r>
              <a:rPr lang="en-US" dirty="0"/>
              <a:t>In the pull model, Observers play an active role as follows:</a:t>
            </a:r>
          </a:p>
          <a:p>
            <a:r>
              <a:rPr lang="en-US" dirty="0"/>
              <a:t>The Subject broadcasts to all the registered Observers when there is any change</a:t>
            </a:r>
          </a:p>
          <a:p>
            <a:r>
              <a:rPr lang="en-US" dirty="0"/>
              <a:t>The Observer is responsible for getting the changes or pulling data from the subscriber when there is an amendment</a:t>
            </a:r>
          </a:p>
          <a:p>
            <a:r>
              <a:rPr lang="en-US" dirty="0"/>
              <a:t>The pull model is ineffective as it involves two steps—the first step where the Subject notifies the Observer and the second step where the Observer pulls the required data from the Subject</a:t>
            </a:r>
          </a:p>
          <a:p>
            <a:endParaRPr lang="en-IN" dirty="0"/>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223579061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t>The push model</a:t>
            </a:r>
            <a:endParaRPr lang="en-IN" dirty="0"/>
          </a:p>
          <a:p>
            <a:r>
              <a:rPr lang="en-US" dirty="0"/>
              <a:t>In the push model, the Subject is the one that plays a dominant role as follows:</a:t>
            </a:r>
          </a:p>
          <a:p>
            <a:r>
              <a:rPr lang="en-US" dirty="0"/>
              <a:t>Unlike the pull model, the changes are pushed by the Subject to the Observer.</a:t>
            </a:r>
          </a:p>
          <a:p>
            <a:r>
              <a:rPr lang="en-US" dirty="0"/>
              <a:t>In this model, the Subject can send detailed information to the Observer (even though it may not be needed). This can result in sluggish response times when a large amount of data is sent by the Subject but is never actually used by the Observer.</a:t>
            </a:r>
          </a:p>
          <a:p>
            <a:r>
              <a:rPr lang="en-US" dirty="0"/>
              <a:t>Only the required data is sent from the Subject so that the performance is better.</a:t>
            </a:r>
          </a:p>
          <a:p>
            <a:endParaRPr lang="en-IN" dirty="0"/>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82460697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Observer pattern provides you with the following advantages:</a:t>
            </a:r>
          </a:p>
          <a:p>
            <a:r>
              <a:rPr lang="en-US" dirty="0"/>
              <a:t>It supports the principle of loose coupling between objects that interact with each other</a:t>
            </a:r>
          </a:p>
          <a:p>
            <a:r>
              <a:rPr lang="en-US" dirty="0"/>
              <a:t>It allows sending data to other objects effectively without any change in the Subject or Observer classes</a:t>
            </a:r>
          </a:p>
          <a:p>
            <a:r>
              <a:rPr lang="en-US" dirty="0"/>
              <a:t>Observers can be added/removed at any point in time</a:t>
            </a:r>
          </a:p>
          <a:p>
            <a:endParaRPr lang="en-IN" dirty="0"/>
          </a:p>
        </p:txBody>
      </p:sp>
      <p:sp>
        <p:nvSpPr>
          <p:cNvPr id="3" name="Title 2"/>
          <p:cNvSpPr>
            <a:spLocks noGrp="1"/>
          </p:cNvSpPr>
          <p:nvPr>
            <p:ph type="title"/>
          </p:nvPr>
        </p:nvSpPr>
        <p:spPr/>
        <p:txBody>
          <a:bodyPr/>
          <a:lstStyle/>
          <a:p>
            <a:r>
              <a:rPr lang="en-US" dirty="0"/>
              <a:t>The Observer pattern – advantages and disadvantages</a:t>
            </a:r>
            <a:endParaRPr lang="en-IN" dirty="0"/>
          </a:p>
        </p:txBody>
      </p:sp>
    </p:spTree>
    <p:extLst>
      <p:ext uri="{BB962C8B-B14F-4D97-AF65-F5344CB8AC3E}">
        <p14:creationId xmlns:p14="http://schemas.microsoft.com/office/powerpoint/2010/main" val="36180256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The </a:t>
            </a:r>
            <a:r>
              <a:rPr lang="en-US" dirty="0"/>
              <a:t>Observer interface has to be implemented by </a:t>
            </a:r>
            <a:r>
              <a:rPr lang="en-US" dirty="0" err="1"/>
              <a:t>ConcreteObserver</a:t>
            </a:r>
            <a:r>
              <a:rPr lang="en-US" dirty="0"/>
              <a:t>, which involves inheritance. There is no option for composition, as the Observer interface can be instantiated.</a:t>
            </a:r>
          </a:p>
          <a:p>
            <a:r>
              <a:rPr lang="en-US" dirty="0" smtClean="0"/>
              <a:t>If </a:t>
            </a:r>
            <a:r>
              <a:rPr lang="en-US" dirty="0"/>
              <a:t>not correctly implemented, the Observer can add complexity and lead to inadvertent performance issues.</a:t>
            </a:r>
          </a:p>
          <a:p>
            <a:r>
              <a:rPr lang="en-US" dirty="0" smtClean="0"/>
              <a:t>In </a:t>
            </a:r>
            <a:r>
              <a:rPr lang="en-US" dirty="0"/>
              <a:t>software application, notifications can, at times, be undependable and result in race conditions or inconsistency.</a:t>
            </a:r>
          </a:p>
          <a:p>
            <a:endParaRPr lang="en-IN" dirty="0"/>
          </a:p>
        </p:txBody>
      </p:sp>
      <p:sp>
        <p:nvSpPr>
          <p:cNvPr id="3" name="Title 2"/>
          <p:cNvSpPr>
            <a:spLocks noGrp="1"/>
          </p:cNvSpPr>
          <p:nvPr>
            <p:ph type="title"/>
          </p:nvPr>
        </p:nvSpPr>
        <p:spPr/>
        <p:txBody>
          <a:bodyPr/>
          <a:lstStyle/>
          <a:p>
            <a:r>
              <a:rPr lang="en-US" dirty="0"/>
              <a:t>The Observer pattern – advantages and disadvantages</a:t>
            </a:r>
            <a:endParaRPr lang="en-IN" dirty="0"/>
          </a:p>
        </p:txBody>
      </p:sp>
    </p:spTree>
    <p:extLst>
      <p:ext uri="{BB962C8B-B14F-4D97-AF65-F5344CB8AC3E}">
        <p14:creationId xmlns:p14="http://schemas.microsoft.com/office/powerpoint/2010/main" val="118164395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builder is responsible for creating the various parts of the complex object. </a:t>
            </a:r>
            <a:endParaRPr lang="en-US" dirty="0" smtClean="0"/>
          </a:p>
          <a:p>
            <a:r>
              <a:rPr lang="en-US" dirty="0"/>
              <a:t>In the HTML example, these parts are the title, heading, body, and the footer of the page. </a:t>
            </a:r>
            <a:endParaRPr lang="en-IN" dirty="0"/>
          </a:p>
        </p:txBody>
      </p:sp>
      <p:sp>
        <p:nvSpPr>
          <p:cNvPr id="3" name="Title 2"/>
          <p:cNvSpPr>
            <a:spLocks noGrp="1"/>
          </p:cNvSpPr>
          <p:nvPr>
            <p:ph type="title"/>
          </p:nvPr>
        </p:nvSpPr>
        <p:spPr/>
        <p:txBody>
          <a:bodyPr/>
          <a:lstStyle/>
          <a:p>
            <a:r>
              <a:rPr lang="en-IN" dirty="0" smtClean="0"/>
              <a:t>Builder Pattern</a:t>
            </a:r>
            <a:endParaRPr lang="en-IN" dirty="0"/>
          </a:p>
        </p:txBody>
      </p:sp>
    </p:spTree>
    <p:extLst>
      <p:ext uri="{BB962C8B-B14F-4D97-AF65-F5344CB8AC3E}">
        <p14:creationId xmlns:p14="http://schemas.microsoft.com/office/powerpoint/2010/main" val="104407256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The Builder design pattern is used in fast-food restaurants. The same procedure is always used to prepare a burger and the packaging (box and paper bag), even if there are many different kinds of burgers (classic, cheeseburger, and more) and different packages (small-sized box, medium-sized box, and so forth</a:t>
            </a:r>
            <a:r>
              <a:rPr lang="en-US" dirty="0" smtClean="0"/>
              <a:t>).</a:t>
            </a:r>
          </a:p>
          <a:p>
            <a:r>
              <a:rPr lang="en-US" dirty="0" smtClean="0"/>
              <a:t> </a:t>
            </a:r>
            <a:r>
              <a:rPr lang="en-US" dirty="0"/>
              <a:t>The difference between a classic burger and a cheeseburger is in the representation, and not in the construction procedure. </a:t>
            </a:r>
            <a:endParaRPr lang="en-US" dirty="0" smtClean="0"/>
          </a:p>
          <a:p>
            <a:r>
              <a:rPr lang="en-US" dirty="0" smtClean="0"/>
              <a:t>The </a:t>
            </a:r>
            <a:r>
              <a:rPr lang="en-US" dirty="0"/>
              <a:t>director is the cashier who gives instructions about what needs to be prepared to the crew, and the builder is the person from the crew that takes care of the specific order. </a:t>
            </a:r>
            <a:endParaRPr lang="en-IN" dirty="0"/>
          </a:p>
        </p:txBody>
      </p:sp>
      <p:sp>
        <p:nvSpPr>
          <p:cNvPr id="3" name="Title 2"/>
          <p:cNvSpPr>
            <a:spLocks noGrp="1"/>
          </p:cNvSpPr>
          <p:nvPr>
            <p:ph type="title"/>
          </p:nvPr>
        </p:nvSpPr>
        <p:spPr/>
        <p:txBody>
          <a:bodyPr/>
          <a:lstStyle/>
          <a:p>
            <a:r>
              <a:rPr lang="en-IN" dirty="0" smtClean="0"/>
              <a:t>Builder Pattern</a:t>
            </a:r>
            <a:endParaRPr lang="en-IN" dirty="0"/>
          </a:p>
        </p:txBody>
      </p:sp>
    </p:spTree>
    <p:extLst>
      <p:ext uri="{BB962C8B-B14F-4D97-AF65-F5344CB8AC3E}">
        <p14:creationId xmlns:p14="http://schemas.microsoft.com/office/powerpoint/2010/main" val="67255325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Builder Pattern</a:t>
            </a:r>
            <a:endParaRPr lang="en-IN" dirty="0"/>
          </a:p>
        </p:txBody>
      </p:sp>
      <p:pic>
        <p:nvPicPr>
          <p:cNvPr id="5" name="Picture 4"/>
          <p:cNvPicPr>
            <a:picLocks noChangeAspect="1"/>
          </p:cNvPicPr>
          <p:nvPr/>
        </p:nvPicPr>
        <p:blipFill>
          <a:blip r:embed="rId2"/>
          <a:stretch>
            <a:fillRect/>
          </a:stretch>
        </p:blipFill>
        <p:spPr>
          <a:xfrm>
            <a:off x="1905000" y="1752600"/>
            <a:ext cx="5412156" cy="4876800"/>
          </a:xfrm>
          <a:prstGeom prst="rect">
            <a:avLst/>
          </a:prstGeom>
        </p:spPr>
      </p:pic>
    </p:spTree>
    <p:extLst>
      <p:ext uri="{BB962C8B-B14F-4D97-AF65-F5344CB8AC3E}">
        <p14:creationId xmlns:p14="http://schemas.microsoft.com/office/powerpoint/2010/main" val="32261563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Adapter </a:t>
            </a:r>
            <a:r>
              <a:rPr lang="en-US" dirty="0"/>
              <a:t>is a structural design pattern that helps us make two incompatible interfaces compatible. </a:t>
            </a:r>
            <a:endParaRPr lang="en-US" dirty="0" smtClean="0"/>
          </a:p>
          <a:p>
            <a:r>
              <a:rPr lang="en-US" dirty="0"/>
              <a:t>In such cases, we can write an extra layer that makes all the required modifications for enabling the communication between the two interfaces. This layer is called the Adapter</a:t>
            </a:r>
            <a:r>
              <a:rPr lang="en-US" dirty="0" smtClean="0"/>
              <a:t>.</a:t>
            </a:r>
          </a:p>
          <a:p>
            <a:r>
              <a:rPr lang="en-US" dirty="0"/>
              <a:t>E-commerce systems are known examples. Assume that we use an e-commerce system that contains a </a:t>
            </a:r>
            <a:r>
              <a:rPr lang="en-US" dirty="0" err="1"/>
              <a:t>calculate_total</a:t>
            </a:r>
            <a:r>
              <a:rPr lang="en-US" dirty="0"/>
              <a:t>(order) function. The function calculates the total amount of an order, but only in </a:t>
            </a:r>
            <a:r>
              <a:rPr lang="en-US" b="1" dirty="0"/>
              <a:t>Danish Kroner </a:t>
            </a:r>
            <a:r>
              <a:rPr lang="en-US" dirty="0"/>
              <a:t>(</a:t>
            </a:r>
            <a:r>
              <a:rPr lang="en-US" b="1" dirty="0"/>
              <a:t>DKK</a:t>
            </a:r>
            <a:r>
              <a:rPr lang="en-US" dirty="0"/>
              <a:t>). </a:t>
            </a:r>
            <a:endParaRPr lang="en-IN" dirty="0"/>
          </a:p>
        </p:txBody>
      </p:sp>
      <p:sp>
        <p:nvSpPr>
          <p:cNvPr id="3" name="Title 2"/>
          <p:cNvSpPr>
            <a:spLocks noGrp="1"/>
          </p:cNvSpPr>
          <p:nvPr>
            <p:ph type="title"/>
          </p:nvPr>
        </p:nvSpPr>
        <p:spPr/>
        <p:txBody>
          <a:bodyPr/>
          <a:lstStyle/>
          <a:p>
            <a:r>
              <a:rPr lang="en-IN" dirty="0" smtClean="0"/>
              <a:t>Adapter Pattern</a:t>
            </a:r>
            <a:endParaRPr lang="en-IN" dirty="0"/>
          </a:p>
        </p:txBody>
      </p:sp>
    </p:spTree>
    <p:extLst>
      <p:ext uri="{BB962C8B-B14F-4D97-AF65-F5344CB8AC3E}">
        <p14:creationId xmlns:p14="http://schemas.microsoft.com/office/powerpoint/2010/main" val="11239415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p:txBody>
          <a:bodyPr/>
          <a:lstStyle/>
          <a:p>
            <a:r>
              <a:rPr lang="en-IN" altLang="en-US" b="1" smtClean="0">
                <a:ea typeface="ＭＳ Ｐゴシック" panose="020B0600070205080204" pitchFamily="34" charset="-128"/>
              </a:rPr>
              <a:t>Boundary Matchers</a:t>
            </a:r>
            <a:endParaRPr lang="en-IN" altLang="en-US" smtClean="0">
              <a:ea typeface="ＭＳ Ｐゴシック" panose="020B0600070205080204" pitchFamily="34" charset="-128"/>
            </a:endParaRPr>
          </a:p>
        </p:txBody>
      </p:sp>
      <p:sp>
        <p:nvSpPr>
          <p:cNvPr id="191492"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7DAB6DD-85DC-4F3D-81C6-13B256548672}" type="slidenum">
              <a:rPr lang="en-US" altLang="en-US" sz="1400" smtClean="0"/>
              <a:pPr>
                <a:spcBef>
                  <a:spcPct val="0"/>
                </a:spcBef>
                <a:buFontTx/>
                <a:buNone/>
              </a:pPr>
              <a:t>19</a:t>
            </a:fld>
            <a:endParaRPr lang="en-US" altLang="en-US" sz="1400" smtClean="0"/>
          </a:p>
        </p:txBody>
      </p:sp>
      <p:pic>
        <p:nvPicPr>
          <p:cNvPr id="19149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6525" y="1265238"/>
            <a:ext cx="7104063"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66729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It is reasonable for our customers to ask us to add support for more popular currencies, such as </a:t>
            </a:r>
            <a:r>
              <a:rPr lang="en-US" b="1" dirty="0"/>
              <a:t>United States Dollars </a:t>
            </a:r>
            <a:r>
              <a:rPr lang="en-US" dirty="0"/>
              <a:t>(</a:t>
            </a:r>
            <a:r>
              <a:rPr lang="en-US" b="1" dirty="0"/>
              <a:t>USD</a:t>
            </a:r>
            <a:r>
              <a:rPr lang="en-US" dirty="0"/>
              <a:t>) and </a:t>
            </a:r>
            <a:r>
              <a:rPr lang="en-US" b="1" dirty="0"/>
              <a:t>Euros </a:t>
            </a:r>
            <a:r>
              <a:rPr lang="en-US" dirty="0"/>
              <a:t>(</a:t>
            </a:r>
            <a:r>
              <a:rPr lang="en-US" b="1" dirty="0"/>
              <a:t>EUR</a:t>
            </a:r>
            <a:r>
              <a:rPr lang="en-US" dirty="0" smtClean="0"/>
              <a:t>).</a:t>
            </a:r>
          </a:p>
          <a:p>
            <a:r>
              <a:rPr lang="en-US" dirty="0" smtClean="0"/>
              <a:t>If </a:t>
            </a:r>
            <a:r>
              <a:rPr lang="en-US" dirty="0"/>
              <a:t>we own the source code of the system we can extend it by adding new functions for doing the conversions from DKK to USD and from DKK to EUR</a:t>
            </a:r>
            <a:r>
              <a:rPr lang="en-US" dirty="0" smtClean="0"/>
              <a:t>.</a:t>
            </a:r>
          </a:p>
          <a:p>
            <a:r>
              <a:rPr lang="en-US" dirty="0" smtClean="0"/>
              <a:t>But </a:t>
            </a:r>
            <a:r>
              <a:rPr lang="en-US" dirty="0"/>
              <a:t>what if we don't have access to the source code of the application because it is provided to us only as an external library? In this case, we can still use the library (for example, call its methods), but we cannot modify/extend it</a:t>
            </a:r>
            <a:r>
              <a:rPr lang="en-US" dirty="0" smtClean="0"/>
              <a:t>.</a:t>
            </a:r>
          </a:p>
          <a:p>
            <a:r>
              <a:rPr lang="en-US" dirty="0" smtClean="0"/>
              <a:t>The </a:t>
            </a:r>
            <a:r>
              <a:rPr lang="en-US" dirty="0"/>
              <a:t>solution is to write a wrapper (also known as Adapter) that converts the data from the given DKK format to the expected USD or EUR format.</a:t>
            </a:r>
            <a:endParaRPr lang="en-IN" dirty="0"/>
          </a:p>
        </p:txBody>
      </p:sp>
      <p:sp>
        <p:nvSpPr>
          <p:cNvPr id="3" name="Title 2"/>
          <p:cNvSpPr>
            <a:spLocks noGrp="1"/>
          </p:cNvSpPr>
          <p:nvPr>
            <p:ph type="title"/>
          </p:nvPr>
        </p:nvSpPr>
        <p:spPr/>
        <p:txBody>
          <a:bodyPr/>
          <a:lstStyle/>
          <a:p>
            <a:r>
              <a:rPr lang="en-IN" dirty="0" smtClean="0"/>
              <a:t>Adapter Pattern</a:t>
            </a:r>
            <a:endParaRPr lang="en-IN" dirty="0"/>
          </a:p>
        </p:txBody>
      </p:sp>
    </p:spTree>
    <p:extLst>
      <p:ext uri="{BB962C8B-B14F-4D97-AF65-F5344CB8AC3E}">
        <p14:creationId xmlns:p14="http://schemas.microsoft.com/office/powerpoint/2010/main" val="340508624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err="1"/>
              <a:t>Grok</a:t>
            </a:r>
            <a:r>
              <a:rPr lang="en-US" b="1" dirty="0"/>
              <a:t> </a:t>
            </a:r>
            <a:r>
              <a:rPr lang="en-US" dirty="0"/>
              <a:t>is a Python framework that runs on top of </a:t>
            </a:r>
            <a:r>
              <a:rPr lang="en-US" dirty="0" err="1"/>
              <a:t>Zope</a:t>
            </a:r>
            <a:r>
              <a:rPr lang="en-US" dirty="0"/>
              <a:t> 3 and focuses on agile development. </a:t>
            </a:r>
            <a:endParaRPr lang="en-US" dirty="0" smtClean="0"/>
          </a:p>
          <a:p>
            <a:r>
              <a:rPr lang="en-US" dirty="0" smtClean="0"/>
              <a:t>The </a:t>
            </a:r>
            <a:r>
              <a:rPr lang="en-US" dirty="0" err="1"/>
              <a:t>Grok</a:t>
            </a:r>
            <a:r>
              <a:rPr lang="en-US" dirty="0"/>
              <a:t> framework uses Adapters for making it possible for existing objects to conform to specific APIs without the need to modify them [j.mp/</a:t>
            </a:r>
            <a:r>
              <a:rPr lang="en-US" dirty="0" err="1"/>
              <a:t>grokada</a:t>
            </a:r>
            <a:r>
              <a:rPr lang="en-US" dirty="0"/>
              <a:t>]. </a:t>
            </a:r>
          </a:p>
          <a:p>
            <a:r>
              <a:rPr lang="en-US" dirty="0"/>
              <a:t>The Python </a:t>
            </a:r>
            <a:r>
              <a:rPr lang="en-US" b="1" dirty="0"/>
              <a:t>Traits </a:t>
            </a:r>
            <a:r>
              <a:rPr lang="en-US" dirty="0"/>
              <a:t>package also uses the Adapter pattern for transforming an object that does not implement of a specific interface (or set of interfaces) to an object that does [j.mp/</a:t>
            </a:r>
            <a:r>
              <a:rPr lang="en-US" dirty="0" err="1"/>
              <a:t>pytraitsad</a:t>
            </a:r>
            <a:r>
              <a:rPr lang="en-US" dirty="0"/>
              <a:t>].</a:t>
            </a:r>
            <a:endParaRPr lang="en-IN" dirty="0"/>
          </a:p>
        </p:txBody>
      </p:sp>
      <p:sp>
        <p:nvSpPr>
          <p:cNvPr id="3" name="Title 2"/>
          <p:cNvSpPr>
            <a:spLocks noGrp="1"/>
          </p:cNvSpPr>
          <p:nvPr>
            <p:ph type="title"/>
          </p:nvPr>
        </p:nvSpPr>
        <p:spPr/>
        <p:txBody>
          <a:bodyPr/>
          <a:lstStyle/>
          <a:p>
            <a:r>
              <a:rPr lang="en-IN" dirty="0" smtClean="0"/>
              <a:t>Adapter Pattern </a:t>
            </a:r>
            <a:r>
              <a:rPr lang="en-IN" dirty="0"/>
              <a:t>A real-life example </a:t>
            </a:r>
          </a:p>
        </p:txBody>
      </p:sp>
    </p:spTree>
    <p:extLst>
      <p:ext uri="{BB962C8B-B14F-4D97-AF65-F5344CB8AC3E}">
        <p14:creationId xmlns:p14="http://schemas.microsoft.com/office/powerpoint/2010/main" val="126948553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a:t>
            </a:r>
            <a:r>
              <a:rPr lang="en-US" b="1" dirty="0"/>
              <a:t>Decorator </a:t>
            </a:r>
            <a:r>
              <a:rPr lang="en-US" dirty="0"/>
              <a:t>pattern can add responsibilities to an object dynamically, and in a transparent </a:t>
            </a:r>
            <a:r>
              <a:rPr lang="en-US" dirty="0" smtClean="0"/>
              <a:t>manner.</a:t>
            </a:r>
          </a:p>
          <a:p>
            <a:r>
              <a:rPr lang="en-US" dirty="0" smtClean="0"/>
              <a:t>This </a:t>
            </a:r>
            <a:r>
              <a:rPr lang="en-US" dirty="0"/>
              <a:t>defines additional responsibilities for an object at runtime or dynamically. We add certain attributes to objects with an interface.</a:t>
            </a:r>
          </a:p>
          <a:p>
            <a:r>
              <a:rPr lang="en-US" dirty="0"/>
              <a:t>Real examples of such extensions are: adding a silencer to a gun, using different camera lenses (in cameras with removable lenses), and so on. </a:t>
            </a:r>
            <a:endParaRPr lang="en-US" dirty="0" smtClean="0"/>
          </a:p>
          <a:p>
            <a:r>
              <a:rPr lang="en-US" dirty="0" smtClean="0"/>
              <a:t>The </a:t>
            </a:r>
            <a:r>
              <a:rPr lang="en-US" dirty="0"/>
              <a:t>Decorator pattern shines when used for implementing </a:t>
            </a:r>
            <a:r>
              <a:rPr lang="en-US" b="1" dirty="0"/>
              <a:t>cross-cutting concerns </a:t>
            </a:r>
            <a:endParaRPr lang="en-IN" dirty="0"/>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424747521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smtClean="0"/>
              <a:t>Data </a:t>
            </a:r>
            <a:r>
              <a:rPr lang="en-IN" dirty="0"/>
              <a:t>validation </a:t>
            </a:r>
          </a:p>
          <a:p>
            <a:r>
              <a:rPr lang="en-US" dirty="0" smtClean="0"/>
              <a:t>Transaction </a:t>
            </a:r>
            <a:r>
              <a:rPr lang="en-US" dirty="0"/>
              <a:t>processing (A transaction in this case is similar to a database transaction, in the sense that either all steps should be completed successfully, or the transaction should fail.) </a:t>
            </a:r>
          </a:p>
          <a:p>
            <a:r>
              <a:rPr lang="en-IN" dirty="0" smtClean="0"/>
              <a:t>Caching </a:t>
            </a:r>
            <a:endParaRPr lang="en-IN" dirty="0"/>
          </a:p>
          <a:p>
            <a:r>
              <a:rPr lang="en-IN" dirty="0" smtClean="0"/>
              <a:t>Logging </a:t>
            </a:r>
            <a:endParaRPr lang="en-IN" dirty="0"/>
          </a:p>
          <a:p>
            <a:r>
              <a:rPr lang="en-IN" dirty="0" smtClean="0"/>
              <a:t>Monitoring </a:t>
            </a:r>
            <a:endParaRPr lang="en-IN" dirty="0"/>
          </a:p>
          <a:p>
            <a:r>
              <a:rPr lang="en-IN" dirty="0" smtClean="0"/>
              <a:t>Debugging </a:t>
            </a:r>
            <a:endParaRPr lang="en-IN" dirty="0"/>
          </a:p>
          <a:p>
            <a:r>
              <a:rPr lang="en-IN" dirty="0" smtClean="0"/>
              <a:t>Business </a:t>
            </a:r>
            <a:r>
              <a:rPr lang="en-IN" dirty="0"/>
              <a:t>rules </a:t>
            </a:r>
          </a:p>
          <a:p>
            <a:r>
              <a:rPr lang="en-IN" dirty="0" smtClean="0"/>
              <a:t>Compression </a:t>
            </a:r>
            <a:endParaRPr lang="en-IN" dirty="0"/>
          </a:p>
          <a:p>
            <a:r>
              <a:rPr lang="en-IN" dirty="0" smtClean="0"/>
              <a:t>Encryption </a:t>
            </a:r>
            <a:endParaRPr lang="en-IN" dirty="0"/>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165793095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Decorator Pattern</a:t>
            </a:r>
            <a:endParaRPr lang="en-IN" dirty="0"/>
          </a:p>
        </p:txBody>
      </p:sp>
      <p:pic>
        <p:nvPicPr>
          <p:cNvPr id="8" name="Picture 7"/>
          <p:cNvPicPr>
            <a:picLocks noChangeAspect="1"/>
          </p:cNvPicPr>
          <p:nvPr/>
        </p:nvPicPr>
        <p:blipFill>
          <a:blip r:embed="rId2"/>
          <a:stretch>
            <a:fillRect/>
          </a:stretch>
        </p:blipFill>
        <p:spPr>
          <a:xfrm>
            <a:off x="1600200" y="1752601"/>
            <a:ext cx="4798801" cy="4267200"/>
          </a:xfrm>
          <a:prstGeom prst="rect">
            <a:avLst/>
          </a:prstGeom>
        </p:spPr>
      </p:pic>
    </p:spTree>
    <p:extLst>
      <p:ext uri="{BB962C8B-B14F-4D97-AF65-F5344CB8AC3E}">
        <p14:creationId xmlns:p14="http://schemas.microsoft.com/office/powerpoint/2010/main" val="73762410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Django framework uses decorators to a great extent. An example is the View decorator. Django's </a:t>
            </a:r>
            <a:r>
              <a:rPr lang="en-US" b="1" dirty="0"/>
              <a:t>View </a:t>
            </a:r>
            <a:r>
              <a:rPr lang="en-US" dirty="0"/>
              <a:t>decorators can be used for [j.mp/</a:t>
            </a:r>
            <a:r>
              <a:rPr lang="en-US" dirty="0" err="1"/>
              <a:t>djangodec</a:t>
            </a:r>
            <a:r>
              <a:rPr lang="en-US" dirty="0"/>
              <a:t>]: </a:t>
            </a:r>
          </a:p>
          <a:p>
            <a:r>
              <a:rPr lang="en-US" dirty="0"/>
              <a:t>Restricting access to views based on the HTTP request </a:t>
            </a:r>
          </a:p>
          <a:p>
            <a:r>
              <a:rPr lang="en-US" dirty="0"/>
              <a:t>Controlling the caching behavior on specific views </a:t>
            </a:r>
          </a:p>
          <a:p>
            <a:r>
              <a:rPr lang="en-US" dirty="0"/>
              <a:t>Controlling compression on a per-view basis </a:t>
            </a:r>
          </a:p>
          <a:p>
            <a:r>
              <a:rPr lang="en-US" dirty="0"/>
              <a:t>Controlling caching based on specific HTTP request headers </a:t>
            </a:r>
          </a:p>
          <a:p>
            <a:endParaRPr lang="en-IN" dirty="0"/>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380542035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a:t>
            </a:r>
            <a:r>
              <a:rPr lang="en-US" dirty="0" err="1"/>
              <a:t>Grok</a:t>
            </a:r>
            <a:r>
              <a:rPr lang="en-US" dirty="0"/>
              <a:t> framework also uses decorators for achieving different goals such as [j.mp/</a:t>
            </a:r>
            <a:r>
              <a:rPr lang="en-US" dirty="0" err="1"/>
              <a:t>grokdeco</a:t>
            </a:r>
            <a:r>
              <a:rPr lang="en-US" dirty="0"/>
              <a:t>]: </a:t>
            </a:r>
          </a:p>
          <a:p>
            <a:r>
              <a:rPr lang="en-US" dirty="0"/>
              <a:t>Registering a function as an event subscriber </a:t>
            </a:r>
          </a:p>
          <a:p>
            <a:r>
              <a:rPr lang="en-US" dirty="0"/>
              <a:t>Protecting a method with a specific permission </a:t>
            </a:r>
          </a:p>
          <a:p>
            <a:r>
              <a:rPr lang="en-IN" dirty="0"/>
              <a:t>Implementing the Adapter pattern </a:t>
            </a:r>
          </a:p>
          <a:p>
            <a:endParaRPr lang="en-IN" dirty="0"/>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262402604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Flyweight design pattern is a technique used to minimize memory usage and improve performance by introducing data sharing between similar </a:t>
            </a:r>
            <a:r>
              <a:rPr lang="en-US" dirty="0" smtClean="0"/>
              <a:t>objects.</a:t>
            </a:r>
          </a:p>
          <a:p>
            <a:r>
              <a:rPr lang="en-US" dirty="0"/>
              <a:t>A </a:t>
            </a:r>
            <a:r>
              <a:rPr lang="en-US" b="1" dirty="0"/>
              <a:t>Flyweight </a:t>
            </a:r>
            <a:r>
              <a:rPr lang="en-US" dirty="0"/>
              <a:t>is a shared object that contains state-independent, immutable (also known as intrinsic) data</a:t>
            </a:r>
            <a:r>
              <a:rPr lang="en-US" dirty="0" smtClean="0"/>
              <a:t>.</a:t>
            </a:r>
          </a:p>
          <a:p>
            <a:r>
              <a:rPr lang="en-US" dirty="0"/>
              <a:t>The state-dependent, mutable (also known as extrinsic) data should not be part of Flyweight because this is information that cannot be shared since it differs per object. </a:t>
            </a:r>
            <a:r>
              <a:rPr lang="en-US" dirty="0" smtClean="0"/>
              <a:t> </a:t>
            </a:r>
            <a:endParaRPr lang="en-IN" dirty="0"/>
          </a:p>
        </p:txBody>
      </p:sp>
      <p:sp>
        <p:nvSpPr>
          <p:cNvPr id="3" name="Title 2"/>
          <p:cNvSpPr>
            <a:spLocks noGrp="1"/>
          </p:cNvSpPr>
          <p:nvPr>
            <p:ph type="title"/>
          </p:nvPr>
        </p:nvSpPr>
        <p:spPr/>
        <p:txBody>
          <a:bodyPr/>
          <a:lstStyle/>
          <a:p>
            <a:r>
              <a:rPr lang="en-IN" b="0" dirty="0"/>
              <a:t>The Flyweight Pattern</a:t>
            </a:r>
            <a:endParaRPr lang="en-IN" dirty="0"/>
          </a:p>
        </p:txBody>
      </p:sp>
    </p:spTree>
    <p:extLst>
      <p:ext uri="{BB962C8B-B14F-4D97-AF65-F5344CB8AC3E}">
        <p14:creationId xmlns:p14="http://schemas.microsoft.com/office/powerpoint/2010/main" val="327986845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We can think of Flyweight as caching in real life. For example, many bookstores have dedicated shelves with the newest and most popular publications</a:t>
            </a:r>
            <a:r>
              <a:rPr lang="en-US" dirty="0" smtClean="0"/>
              <a:t>.</a:t>
            </a:r>
          </a:p>
          <a:p>
            <a:r>
              <a:rPr lang="en-US" dirty="0" smtClean="0"/>
              <a:t>This </a:t>
            </a:r>
            <a:r>
              <a:rPr lang="en-US" dirty="0"/>
              <a:t>is a cache. First, you can take a look at the dedicated shelves for the book you are looking for, and if you cannot find it, you can ask the librarian to assist you. </a:t>
            </a:r>
            <a:endParaRPr lang="en-IN" dirty="0"/>
          </a:p>
        </p:txBody>
      </p:sp>
      <p:sp>
        <p:nvSpPr>
          <p:cNvPr id="3" name="Title 2"/>
          <p:cNvSpPr>
            <a:spLocks noGrp="1"/>
          </p:cNvSpPr>
          <p:nvPr>
            <p:ph type="title"/>
          </p:nvPr>
        </p:nvSpPr>
        <p:spPr/>
        <p:txBody>
          <a:bodyPr/>
          <a:lstStyle/>
          <a:p>
            <a:r>
              <a:rPr lang="en-IN" b="0" dirty="0"/>
              <a:t>The Flyweight Pattern</a:t>
            </a:r>
            <a:endParaRPr lang="en-IN" dirty="0"/>
          </a:p>
        </p:txBody>
      </p:sp>
    </p:spTree>
    <p:extLst>
      <p:ext uri="{BB962C8B-B14F-4D97-AF65-F5344CB8AC3E}">
        <p14:creationId xmlns:p14="http://schemas.microsoft.com/office/powerpoint/2010/main" val="185684543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Memoization</a:t>
            </a:r>
            <a:r>
              <a:rPr lang="en-US" dirty="0"/>
              <a:t> is an optimization technique that uses a cache to avoid </a:t>
            </a:r>
            <a:r>
              <a:rPr lang="en-US" dirty="0" err="1"/>
              <a:t>recomputing</a:t>
            </a:r>
            <a:r>
              <a:rPr lang="en-US" dirty="0"/>
              <a:t> results that were already computed in an earlier execution step</a:t>
            </a:r>
            <a:r>
              <a:rPr lang="en-US" dirty="0" smtClean="0"/>
              <a:t>.</a:t>
            </a:r>
          </a:p>
          <a:p>
            <a:r>
              <a:rPr lang="en-US" dirty="0" err="1" smtClean="0"/>
              <a:t>Memoization</a:t>
            </a:r>
            <a:r>
              <a:rPr lang="en-US" dirty="0" smtClean="0"/>
              <a:t> </a:t>
            </a:r>
            <a:r>
              <a:rPr lang="en-US" dirty="0"/>
              <a:t>does not focus on a specific programming paradigm such as </a:t>
            </a:r>
            <a:r>
              <a:rPr lang="en-US" b="1" dirty="0"/>
              <a:t>object-oriented programming </a:t>
            </a:r>
            <a:r>
              <a:rPr lang="en-US" dirty="0"/>
              <a:t>(</a:t>
            </a:r>
            <a:r>
              <a:rPr lang="en-US" b="1" dirty="0"/>
              <a:t>OOP</a:t>
            </a:r>
            <a:r>
              <a:rPr lang="en-US" dirty="0" smtClean="0"/>
              <a:t>).</a:t>
            </a:r>
          </a:p>
          <a:p>
            <a:r>
              <a:rPr lang="en-US" dirty="0" smtClean="0"/>
              <a:t>In </a:t>
            </a:r>
            <a:r>
              <a:rPr lang="en-US" dirty="0"/>
              <a:t>Python, </a:t>
            </a:r>
            <a:r>
              <a:rPr lang="en-US" dirty="0" err="1"/>
              <a:t>memoization</a:t>
            </a:r>
            <a:r>
              <a:rPr lang="en-US" dirty="0"/>
              <a:t> can be applied on both methods and simple functions</a:t>
            </a:r>
            <a:r>
              <a:rPr lang="en-US" dirty="0" smtClean="0"/>
              <a:t>.</a:t>
            </a:r>
          </a:p>
          <a:p>
            <a:r>
              <a:rPr lang="en-US" dirty="0" smtClean="0"/>
              <a:t>Flyweight </a:t>
            </a:r>
            <a:r>
              <a:rPr lang="en-US" dirty="0"/>
              <a:t>is an OOP-specific optimization design pattern that focuses on sharing object data. </a:t>
            </a:r>
            <a:endParaRPr lang="en-IN" dirty="0"/>
          </a:p>
        </p:txBody>
      </p:sp>
      <p:sp>
        <p:nvSpPr>
          <p:cNvPr id="3" name="Title 2"/>
          <p:cNvSpPr>
            <a:spLocks noGrp="1"/>
          </p:cNvSpPr>
          <p:nvPr>
            <p:ph type="title"/>
          </p:nvPr>
        </p:nvSpPr>
        <p:spPr/>
        <p:txBody>
          <a:bodyPr/>
          <a:lstStyle/>
          <a:p>
            <a:r>
              <a:rPr lang="en-IN" b="0" dirty="0"/>
              <a:t>The Flyweight Pattern</a:t>
            </a:r>
            <a:endParaRPr lang="en-IN" dirty="0"/>
          </a:p>
        </p:txBody>
      </p:sp>
    </p:spTree>
    <p:extLst>
      <p:ext uri="{BB962C8B-B14F-4D97-AF65-F5344CB8AC3E}">
        <p14:creationId xmlns:p14="http://schemas.microsoft.com/office/powerpoint/2010/main" val="41333899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smtClean="0"/>
              <a:t>Regular Expressions</a:t>
            </a:r>
            <a:endParaRPr lang="en-US" dirty="0"/>
          </a:p>
          <a:p>
            <a:r>
              <a:rPr lang="en-US" dirty="0" smtClean="0"/>
              <a:t>Decorators</a:t>
            </a:r>
            <a:endParaRPr lang="en-US" dirty="0"/>
          </a:p>
          <a:p>
            <a:r>
              <a:rPr lang="en-US" dirty="0" smtClean="0"/>
              <a:t>Iterators and Generators</a:t>
            </a:r>
            <a:endParaRPr lang="en-US" dirty="0"/>
          </a:p>
          <a:p>
            <a:r>
              <a:rPr lang="en-US" dirty="0" smtClean="0"/>
              <a:t>Collections Framework </a:t>
            </a:r>
          </a:p>
          <a:p>
            <a:r>
              <a:rPr lang="en-US" dirty="0" smtClean="0"/>
              <a:t>Meta Class</a:t>
            </a:r>
            <a:endParaRPr lang="en-US" dirty="0"/>
          </a:p>
          <a:p>
            <a:r>
              <a:rPr lang="en-US" dirty="0" smtClean="0"/>
              <a:t>Sockets</a:t>
            </a:r>
            <a:endParaRPr lang="en-US" dirty="0"/>
          </a:p>
        </p:txBody>
      </p:sp>
      <p:sp>
        <p:nvSpPr>
          <p:cNvPr id="3" name="Title 2"/>
          <p:cNvSpPr>
            <a:spLocks noGrp="1"/>
          </p:cNvSpPr>
          <p:nvPr>
            <p:ph type="title"/>
          </p:nvPr>
        </p:nvSpPr>
        <p:spPr/>
        <p:txBody>
          <a:bodyPr/>
          <a:lstStyle/>
          <a:p>
            <a:r>
              <a:rPr lang="en-IN" dirty="0" smtClean="0"/>
              <a:t>Python </a:t>
            </a:r>
            <a:endParaRPr lang="en-IN" dirty="0"/>
          </a:p>
        </p:txBody>
      </p:sp>
    </p:spTree>
    <p:extLst>
      <p:ext uri="{BB962C8B-B14F-4D97-AF65-F5344CB8AC3E}">
        <p14:creationId xmlns:p14="http://schemas.microsoft.com/office/powerpoint/2010/main" val="1882433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r>
              <a:rPr lang="en-IN" altLang="en-US" b="1" smtClean="0">
                <a:ea typeface="ＭＳ Ｐゴシック" panose="020B0600070205080204" pitchFamily="34" charset="-128"/>
              </a:rPr>
              <a:t>Boundary Matchers</a:t>
            </a:r>
            <a:endParaRPr lang="en-IN" altLang="en-US" smtClean="0">
              <a:ea typeface="ＭＳ Ｐゴシック" panose="020B0600070205080204" pitchFamily="34" charset="-128"/>
            </a:endParaRPr>
          </a:p>
        </p:txBody>
      </p:sp>
      <p:sp>
        <p:nvSpPr>
          <p:cNvPr id="19251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0117FAB-3289-4557-930A-8EA5C7E0A30C}" type="slidenum">
              <a:rPr lang="en-US" altLang="en-US" sz="1400" smtClean="0"/>
              <a:pPr>
                <a:spcBef>
                  <a:spcPct val="0"/>
                </a:spcBef>
                <a:buFontTx/>
                <a:buNone/>
              </a:pPr>
              <a:t>20</a:t>
            </a:fld>
            <a:endParaRPr lang="en-US" altLang="en-US" sz="1400" smtClean="0"/>
          </a:p>
        </p:txBody>
      </p:sp>
      <p:pic>
        <p:nvPicPr>
          <p:cNvPr id="19251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6938" y="1768475"/>
            <a:ext cx="73501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57252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One of the design principles related to software engineering is the </a:t>
            </a:r>
            <a:r>
              <a:rPr lang="en-US" b="1" dirty="0"/>
              <a:t>Separation of Concerns </a:t>
            </a:r>
            <a:r>
              <a:rPr lang="en-US" dirty="0"/>
              <a:t>(</a:t>
            </a:r>
            <a:r>
              <a:rPr lang="en-US" b="1" dirty="0" err="1"/>
              <a:t>SoC</a:t>
            </a:r>
            <a:r>
              <a:rPr lang="en-US" dirty="0"/>
              <a:t>) </a:t>
            </a:r>
            <a:r>
              <a:rPr lang="en-US" dirty="0" smtClean="0"/>
              <a:t>principle.</a:t>
            </a:r>
          </a:p>
          <a:p>
            <a:r>
              <a:rPr lang="en-US" dirty="0" smtClean="0"/>
              <a:t>The </a:t>
            </a:r>
            <a:r>
              <a:rPr lang="en-US" dirty="0"/>
              <a:t>idea behind the </a:t>
            </a:r>
            <a:r>
              <a:rPr lang="en-US" dirty="0" err="1"/>
              <a:t>SoC</a:t>
            </a:r>
            <a:r>
              <a:rPr lang="en-US" dirty="0"/>
              <a:t> principle is to split an application into distinct sections, where each section addresses a separate concern. </a:t>
            </a:r>
            <a:endParaRPr lang="en-US" dirty="0" smtClean="0"/>
          </a:p>
          <a:p>
            <a:r>
              <a:rPr lang="en-US" dirty="0"/>
              <a:t>The </a:t>
            </a:r>
            <a:r>
              <a:rPr lang="en-US" b="1" dirty="0"/>
              <a:t>Model-View-Controller </a:t>
            </a:r>
            <a:r>
              <a:rPr lang="en-US" dirty="0"/>
              <a:t>(</a:t>
            </a:r>
            <a:r>
              <a:rPr lang="en-US" b="1" dirty="0"/>
              <a:t>MVC</a:t>
            </a:r>
            <a:r>
              <a:rPr lang="en-US" dirty="0"/>
              <a:t>) pattern is nothing more than the </a:t>
            </a:r>
            <a:r>
              <a:rPr lang="en-US" dirty="0" err="1"/>
              <a:t>SoC</a:t>
            </a:r>
            <a:r>
              <a:rPr lang="en-US" dirty="0"/>
              <a:t> principle applied to OOP. </a:t>
            </a:r>
            <a:endParaRPr lang="en-US" dirty="0" smtClean="0"/>
          </a:p>
          <a:p>
            <a:r>
              <a:rPr lang="en-US" dirty="0" smtClean="0"/>
              <a:t>The </a:t>
            </a:r>
            <a:r>
              <a:rPr lang="en-US" dirty="0"/>
              <a:t>name of the pattern comes from the three main components used to split a software application: the model, the view, and the controller</a:t>
            </a:r>
            <a:r>
              <a:rPr lang="en-US" dirty="0" smtClean="0"/>
              <a:t>.</a:t>
            </a:r>
          </a:p>
          <a:p>
            <a:r>
              <a:rPr lang="en-US" dirty="0" smtClean="0"/>
              <a:t>MVC </a:t>
            </a:r>
            <a:r>
              <a:rPr lang="en-US" dirty="0"/>
              <a:t>is considered an architectural pattern rather than a design pattern </a:t>
            </a:r>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127001797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difference between an architectural and a design pattern is that the former has a broader scope than the latter. </a:t>
            </a:r>
            <a:endParaRPr lang="en-US" dirty="0" smtClean="0"/>
          </a:p>
          <a:p>
            <a:r>
              <a:rPr lang="en-US" dirty="0"/>
              <a:t>A typical use of an application that uses MVC after the initial screen is rendered to the user is as follows: </a:t>
            </a:r>
          </a:p>
          <a:p>
            <a:r>
              <a:rPr lang="en-US" dirty="0"/>
              <a:t>The user triggers a view by clicking (typing, touching, and so on) a button </a:t>
            </a:r>
          </a:p>
          <a:p>
            <a:r>
              <a:rPr lang="en-US" dirty="0"/>
              <a:t>The view informs the controller about the user's action </a:t>
            </a:r>
          </a:p>
          <a:p>
            <a:r>
              <a:rPr lang="en-US" dirty="0"/>
              <a:t>The controller processes user input and interacts with the model </a:t>
            </a:r>
          </a:p>
          <a:p>
            <a:r>
              <a:rPr lang="en-US" dirty="0"/>
              <a:t>The model performs all the necessary validation and state changes, and informs the controller about what should be done </a:t>
            </a:r>
          </a:p>
          <a:p>
            <a:r>
              <a:rPr lang="en-US" dirty="0"/>
              <a:t>The controller instructs the view to update and display the output appropriately, following the instructions given by the model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316671630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b="1" dirty="0"/>
              <a:t>web2py </a:t>
            </a:r>
            <a:r>
              <a:rPr lang="en-US" dirty="0"/>
              <a:t>web framework [j.mp/</a:t>
            </a:r>
            <a:r>
              <a:rPr lang="en-US" dirty="0" err="1"/>
              <a:t>webtopy</a:t>
            </a:r>
            <a:r>
              <a:rPr lang="en-US" dirty="0"/>
              <a:t>] is a lightweight Python framework that embraces the MVC </a:t>
            </a:r>
            <a:r>
              <a:rPr lang="en-US" dirty="0" smtClean="0"/>
              <a:t>pattern</a:t>
            </a:r>
          </a:p>
          <a:p>
            <a:r>
              <a:rPr lang="en-US" dirty="0"/>
              <a:t>Django is also an MVC framework, although it uses different naming conventions. The controller is called view, and the view is called template. Django uses the name </a:t>
            </a:r>
            <a:r>
              <a:rPr lang="en-US" b="1" dirty="0"/>
              <a:t>Model-Template-View </a:t>
            </a:r>
            <a:r>
              <a:rPr lang="en-US" dirty="0"/>
              <a:t>(</a:t>
            </a:r>
            <a:r>
              <a:rPr lang="en-US" b="1" dirty="0"/>
              <a:t>MTV</a:t>
            </a:r>
            <a:r>
              <a:rPr lang="en-US" dirty="0"/>
              <a:t>). </a:t>
            </a:r>
            <a:endParaRPr lang="en-US" dirty="0" smtClean="0"/>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32917132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model is considered smart because it: </a:t>
            </a:r>
          </a:p>
          <a:p>
            <a:r>
              <a:rPr lang="en-US" dirty="0"/>
              <a:t>Contains all the validation/business rules/logic </a:t>
            </a:r>
          </a:p>
          <a:p>
            <a:r>
              <a:rPr lang="en-US" dirty="0"/>
              <a:t>Handles the state of the application </a:t>
            </a:r>
          </a:p>
          <a:p>
            <a:r>
              <a:rPr lang="en-US" dirty="0"/>
              <a:t>Has access to application data (database, cloud, and so on) </a:t>
            </a:r>
          </a:p>
          <a:p>
            <a:r>
              <a:rPr lang="en-US" dirty="0"/>
              <a:t>Does not depend on the UI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139721932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controller is considered thin because it: </a:t>
            </a:r>
          </a:p>
          <a:p>
            <a:r>
              <a:rPr lang="en-US" dirty="0"/>
              <a:t>Updates the model when the user interacts with the view </a:t>
            </a:r>
          </a:p>
          <a:p>
            <a:r>
              <a:rPr lang="en-US" dirty="0"/>
              <a:t>Updates the view when the model changes </a:t>
            </a:r>
          </a:p>
          <a:p>
            <a:r>
              <a:rPr lang="en-US" dirty="0"/>
              <a:t>Processes the data before delivering it to the model/view, if necessary</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351384146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controller is considered thin because it: </a:t>
            </a:r>
          </a:p>
          <a:p>
            <a:r>
              <a:rPr lang="en-US" dirty="0"/>
              <a:t>Updates the model when the user interacts with the view </a:t>
            </a:r>
          </a:p>
          <a:p>
            <a:r>
              <a:rPr lang="en-US" dirty="0"/>
              <a:t>Updates the view when the model changes </a:t>
            </a:r>
          </a:p>
          <a:p>
            <a:r>
              <a:rPr lang="en-US" dirty="0"/>
              <a:t>Processes the data before delivering it to the model/view, if </a:t>
            </a:r>
            <a:r>
              <a:rPr lang="en-US" dirty="0" smtClean="0"/>
              <a:t>necessary</a:t>
            </a:r>
            <a:endParaRPr lang="en-IN" dirty="0"/>
          </a:p>
          <a:p>
            <a:r>
              <a:rPr lang="en-US" dirty="0"/>
              <a:t>Does not display the data </a:t>
            </a:r>
          </a:p>
          <a:p>
            <a:r>
              <a:rPr lang="en-US" dirty="0" smtClean="0"/>
              <a:t>Does </a:t>
            </a:r>
            <a:r>
              <a:rPr lang="en-US" dirty="0"/>
              <a:t>not access the application data directly </a:t>
            </a:r>
          </a:p>
          <a:p>
            <a:r>
              <a:rPr lang="en-US" dirty="0" smtClean="0"/>
              <a:t>Does </a:t>
            </a:r>
            <a:r>
              <a:rPr lang="en-US" dirty="0"/>
              <a:t>not contain validation/business rules/logic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415707229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view is considered dumb because it: </a:t>
            </a:r>
          </a:p>
          <a:p>
            <a:r>
              <a:rPr lang="en-IN" dirty="0"/>
              <a:t>Displays the data </a:t>
            </a:r>
          </a:p>
          <a:p>
            <a:r>
              <a:rPr lang="en-US" dirty="0"/>
              <a:t>Allows the user to interact with it </a:t>
            </a:r>
          </a:p>
          <a:p>
            <a:r>
              <a:rPr lang="en-US" dirty="0"/>
              <a:t>Does only minimal processing, usually provided by a template language (for example, using simple variables and loop controls) </a:t>
            </a:r>
          </a:p>
          <a:p>
            <a:r>
              <a:rPr lang="en-US" dirty="0"/>
              <a:t>Does not store any data </a:t>
            </a:r>
          </a:p>
          <a:p>
            <a:r>
              <a:rPr lang="en-US" dirty="0"/>
              <a:t>Does not access the application data directly </a:t>
            </a:r>
          </a:p>
          <a:p>
            <a:r>
              <a:rPr lang="en-US" dirty="0"/>
              <a:t>Does not contain validation/business rules/logic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78746055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a:t>
            </a:r>
            <a:r>
              <a:rPr lang="en-US" b="1" dirty="0"/>
              <a:t>Chain of Responsibility </a:t>
            </a:r>
            <a:r>
              <a:rPr lang="en-US" dirty="0"/>
              <a:t>pattern is used when we want to give a chance to multiple objects to satisfy a single request, or when we don't know which object (from a chain of objects) should process a specific request in advance. </a:t>
            </a:r>
            <a:endParaRPr lang="en-US" dirty="0" smtClean="0"/>
          </a:p>
          <a:p>
            <a:r>
              <a:rPr lang="en-US" dirty="0"/>
              <a:t>The principle is the same as the following: </a:t>
            </a:r>
            <a:endParaRPr lang="en-US" dirty="0" smtClean="0"/>
          </a:p>
          <a:p>
            <a:r>
              <a:rPr lang="en-US" dirty="0" smtClean="0"/>
              <a:t>There </a:t>
            </a:r>
            <a:r>
              <a:rPr lang="en-US" dirty="0"/>
              <a:t>is a chain (linked list, tree, or any other convenient data structure) of objects. </a:t>
            </a:r>
          </a:p>
          <a:p>
            <a:r>
              <a:rPr lang="en-US" dirty="0"/>
              <a:t>We start by sending a request to the first object in the chain. </a:t>
            </a:r>
          </a:p>
          <a:p>
            <a:r>
              <a:rPr lang="en-US" dirty="0"/>
              <a:t>The object decides whether it should satisfy the request or not. </a:t>
            </a:r>
          </a:p>
          <a:p>
            <a:r>
              <a:rPr lang="en-US" dirty="0"/>
              <a:t>The object forwards the request to the next object. </a:t>
            </a:r>
          </a:p>
          <a:p>
            <a:r>
              <a:rPr lang="en-US" dirty="0"/>
              <a:t>This procedure is repeated until we reach the end of the chain. </a:t>
            </a:r>
          </a:p>
          <a:p>
            <a:endParaRPr lang="en-IN" dirty="0"/>
          </a:p>
        </p:txBody>
      </p:sp>
      <p:sp>
        <p:nvSpPr>
          <p:cNvPr id="3" name="Title 2"/>
          <p:cNvSpPr>
            <a:spLocks noGrp="1"/>
          </p:cNvSpPr>
          <p:nvPr>
            <p:ph type="title"/>
          </p:nvPr>
        </p:nvSpPr>
        <p:spPr/>
        <p:txBody>
          <a:bodyPr/>
          <a:lstStyle/>
          <a:p>
            <a:r>
              <a:rPr lang="en-US" b="0" dirty="0"/>
              <a:t>The Chain of Responsibility Pattern</a:t>
            </a:r>
            <a:endParaRPr lang="en-IN" dirty="0"/>
          </a:p>
        </p:txBody>
      </p:sp>
    </p:spTree>
    <p:extLst>
      <p:ext uri="{BB962C8B-B14F-4D97-AF65-F5344CB8AC3E}">
        <p14:creationId xmlns:p14="http://schemas.microsoft.com/office/powerpoint/2010/main" val="46814498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a:t>
            </a:r>
            <a:endParaRPr lang="en-IN" dirty="0"/>
          </a:p>
        </p:txBody>
      </p:sp>
      <p:pic>
        <p:nvPicPr>
          <p:cNvPr id="5" name="Picture 4"/>
          <p:cNvPicPr>
            <a:picLocks noChangeAspect="1"/>
          </p:cNvPicPr>
          <p:nvPr/>
        </p:nvPicPr>
        <p:blipFill>
          <a:blip r:embed="rId2"/>
          <a:stretch>
            <a:fillRect/>
          </a:stretch>
        </p:blipFill>
        <p:spPr>
          <a:xfrm>
            <a:off x="838200" y="1905000"/>
            <a:ext cx="7543800" cy="2204067"/>
          </a:xfrm>
          <a:prstGeom prst="rect">
            <a:avLst/>
          </a:prstGeom>
        </p:spPr>
      </p:pic>
    </p:spTree>
    <p:extLst>
      <p:ext uri="{BB962C8B-B14F-4D97-AF65-F5344CB8AC3E}">
        <p14:creationId xmlns:p14="http://schemas.microsoft.com/office/powerpoint/2010/main" val="210348158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a:t>
            </a:r>
            <a:endParaRPr lang="en-IN" dirty="0"/>
          </a:p>
        </p:txBody>
      </p:sp>
      <p:sp>
        <p:nvSpPr>
          <p:cNvPr id="7" name="Rectangle 6"/>
          <p:cNvSpPr/>
          <p:nvPr/>
        </p:nvSpPr>
        <p:spPr>
          <a:xfrm>
            <a:off x="838200" y="1447800"/>
            <a:ext cx="7828096" cy="1200329"/>
          </a:xfrm>
          <a:prstGeom prst="rect">
            <a:avLst/>
          </a:prstGeom>
        </p:spPr>
        <p:txBody>
          <a:bodyPr wrap="square">
            <a:spAutoFit/>
          </a:bodyPr>
          <a:lstStyle/>
          <a:p>
            <a:r>
              <a:rPr lang="en-US" dirty="0">
                <a:solidFill>
                  <a:srgbClr val="000000"/>
                </a:solidFill>
                <a:latin typeface="Book Antiqua" panose="02040602050305030304" pitchFamily="18" charset="0"/>
              </a:rPr>
              <a:t>ATMs and, in general, any kind of machine that accepts/returns banknotes or coins (for example, a snack vending machine) use the chain of responsibility pattern. There is always a single slot for all banknotes, as shown in the following figure </a:t>
            </a:r>
            <a:endParaRPr lang="en-IN" dirty="0"/>
          </a:p>
        </p:txBody>
      </p:sp>
      <p:pic>
        <p:nvPicPr>
          <p:cNvPr id="8" name="Picture 7"/>
          <p:cNvPicPr>
            <a:picLocks noChangeAspect="1"/>
          </p:cNvPicPr>
          <p:nvPr/>
        </p:nvPicPr>
        <p:blipFill>
          <a:blip r:embed="rId2"/>
          <a:stretch>
            <a:fillRect/>
          </a:stretch>
        </p:blipFill>
        <p:spPr>
          <a:xfrm>
            <a:off x="2667000" y="3140254"/>
            <a:ext cx="3569138" cy="3260546"/>
          </a:xfrm>
          <a:prstGeom prst="rect">
            <a:avLst/>
          </a:prstGeom>
        </p:spPr>
      </p:pic>
    </p:spTree>
    <p:extLst>
      <p:ext uri="{BB962C8B-B14F-4D97-AF65-F5344CB8AC3E}">
        <p14:creationId xmlns:p14="http://schemas.microsoft.com/office/powerpoint/2010/main" val="12599632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p:nvPr>
        </p:nvSpPr>
        <p:spPr/>
        <p:txBody>
          <a:bodyPr/>
          <a:lstStyle/>
          <a:p>
            <a:r>
              <a:rPr lang="en-IN" altLang="en-US" b="1" smtClean="0">
                <a:ea typeface="ＭＳ Ｐゴシック" panose="020B0600070205080204" pitchFamily="34" charset="-128"/>
              </a:rPr>
              <a:t>Boundary Matchers</a:t>
            </a:r>
            <a:endParaRPr lang="en-IN" altLang="en-US" smtClean="0">
              <a:ea typeface="ＭＳ Ｐゴシック" panose="020B0600070205080204" pitchFamily="34" charset="-128"/>
            </a:endParaRPr>
          </a:p>
        </p:txBody>
      </p:sp>
      <p:sp>
        <p:nvSpPr>
          <p:cNvPr id="19354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270D12F-EFF2-4C07-8973-8A4209765D53}" type="slidenum">
              <a:rPr lang="en-US" altLang="en-US" sz="1400" smtClean="0"/>
              <a:pPr>
                <a:spcBef>
                  <a:spcPct val="0"/>
                </a:spcBef>
                <a:buFontTx/>
                <a:buNone/>
              </a:pPr>
              <a:t>21</a:t>
            </a:fld>
            <a:endParaRPr lang="en-US" altLang="en-US" sz="1400" smtClean="0"/>
          </a:p>
        </p:txBody>
      </p:sp>
      <p:pic>
        <p:nvPicPr>
          <p:cNvPr id="19354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1733550"/>
            <a:ext cx="7472362"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9559078"/>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a:t>
            </a:r>
            <a:r>
              <a:rPr lang="en-US" b="0" dirty="0" smtClean="0"/>
              <a:t>Pattern </a:t>
            </a:r>
            <a:r>
              <a:rPr lang="en-US" b="0" dirty="0" err="1" smtClean="0"/>
              <a:t>usecase</a:t>
            </a:r>
            <a:r>
              <a:rPr lang="en-US" b="0" dirty="0" smtClean="0"/>
              <a:t> </a:t>
            </a:r>
            <a:endParaRPr lang="en-IN" dirty="0"/>
          </a:p>
        </p:txBody>
      </p:sp>
      <p:sp>
        <p:nvSpPr>
          <p:cNvPr id="7" name="Rectangle 6"/>
          <p:cNvSpPr/>
          <p:nvPr/>
        </p:nvSpPr>
        <p:spPr>
          <a:xfrm>
            <a:off x="838200" y="1447800"/>
            <a:ext cx="7828096" cy="3139321"/>
          </a:xfrm>
          <a:prstGeom prst="rect">
            <a:avLst/>
          </a:prstGeom>
        </p:spPr>
        <p:txBody>
          <a:bodyPr wrap="square">
            <a:spAutoFit/>
          </a:bodyPr>
          <a:lstStyle/>
          <a:p>
            <a:r>
              <a:rPr lang="en-US" dirty="0"/>
              <a:t>In purchase systems, there are many approval authorities. One approval authority might be able to approve orders up to a certain value, let's say $100</a:t>
            </a:r>
            <a:r>
              <a:rPr lang="en-US" dirty="0" smtClean="0"/>
              <a:t>.</a:t>
            </a:r>
          </a:p>
          <a:p>
            <a:endParaRPr lang="en-US" dirty="0" smtClean="0"/>
          </a:p>
          <a:p>
            <a:r>
              <a:rPr lang="en-US" dirty="0" smtClean="0"/>
              <a:t>If </a:t>
            </a:r>
            <a:r>
              <a:rPr lang="en-US" dirty="0"/>
              <a:t>the order is more than $100, the order is sent to the next approval authority in the chain that can approve orders up to $200, and so forth</a:t>
            </a:r>
            <a:r>
              <a:rPr lang="en-US" dirty="0" smtClean="0"/>
              <a:t>.</a:t>
            </a:r>
          </a:p>
          <a:p>
            <a:r>
              <a:rPr lang="en-US" dirty="0" smtClean="0"/>
              <a:t> </a:t>
            </a:r>
            <a:endParaRPr lang="en-US" dirty="0"/>
          </a:p>
          <a:p>
            <a:r>
              <a:rPr lang="en-US" dirty="0"/>
              <a:t>Another case where Chain of Responsibility is useful is when we know that more than one object might need to process a single request. This is what happens in an event-based programming. A single event such as a left mouse click can be caught by more than one listener. </a:t>
            </a:r>
            <a:endParaRPr lang="en-IN" dirty="0"/>
          </a:p>
        </p:txBody>
      </p:sp>
    </p:spTree>
    <p:extLst>
      <p:ext uri="{BB962C8B-B14F-4D97-AF65-F5344CB8AC3E}">
        <p14:creationId xmlns:p14="http://schemas.microsoft.com/office/powerpoint/2010/main" val="391368949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a:t>
            </a:r>
            <a:r>
              <a:rPr lang="en-US" b="0" dirty="0" smtClean="0"/>
              <a:t>Pattern </a:t>
            </a:r>
            <a:r>
              <a:rPr lang="en-US" b="0" dirty="0" err="1" smtClean="0"/>
              <a:t>usecase</a:t>
            </a:r>
            <a:r>
              <a:rPr lang="en-US" b="0" dirty="0" smtClean="0"/>
              <a:t> </a:t>
            </a:r>
            <a:endParaRPr lang="en-IN" dirty="0"/>
          </a:p>
        </p:txBody>
      </p:sp>
      <p:pic>
        <p:nvPicPr>
          <p:cNvPr id="4" name="Picture 3"/>
          <p:cNvPicPr>
            <a:picLocks noChangeAspect="1"/>
          </p:cNvPicPr>
          <p:nvPr/>
        </p:nvPicPr>
        <p:blipFill>
          <a:blip r:embed="rId2"/>
          <a:stretch>
            <a:fillRect/>
          </a:stretch>
        </p:blipFill>
        <p:spPr>
          <a:xfrm>
            <a:off x="681612" y="1600200"/>
            <a:ext cx="7700388" cy="5110188"/>
          </a:xfrm>
          <a:prstGeom prst="rect">
            <a:avLst/>
          </a:prstGeom>
        </p:spPr>
      </p:pic>
    </p:spTree>
    <p:extLst>
      <p:ext uri="{BB962C8B-B14F-4D97-AF65-F5344CB8AC3E}">
        <p14:creationId xmlns:p14="http://schemas.microsoft.com/office/powerpoint/2010/main" val="131243285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a:t>
            </a:r>
            <a:r>
              <a:rPr lang="en-US" b="0" dirty="0" smtClean="0"/>
              <a:t>Pattern </a:t>
            </a:r>
            <a:r>
              <a:rPr lang="en-US" b="0" dirty="0" err="1" smtClean="0"/>
              <a:t>usecase</a:t>
            </a:r>
            <a:r>
              <a:rPr lang="en-US" b="0" dirty="0" smtClean="0"/>
              <a:t> </a:t>
            </a:r>
            <a:endParaRPr lang="en-IN" dirty="0"/>
          </a:p>
        </p:txBody>
      </p:sp>
      <p:pic>
        <p:nvPicPr>
          <p:cNvPr id="2" name="Picture 1"/>
          <p:cNvPicPr>
            <a:picLocks noChangeAspect="1"/>
          </p:cNvPicPr>
          <p:nvPr/>
        </p:nvPicPr>
        <p:blipFill>
          <a:blip r:embed="rId2"/>
          <a:stretch>
            <a:fillRect/>
          </a:stretch>
        </p:blipFill>
        <p:spPr>
          <a:xfrm>
            <a:off x="1524000" y="1592466"/>
            <a:ext cx="5908628" cy="4427334"/>
          </a:xfrm>
          <a:prstGeom prst="rect">
            <a:avLst/>
          </a:prstGeom>
        </p:spPr>
      </p:pic>
    </p:spTree>
    <p:extLst>
      <p:ext uri="{BB962C8B-B14F-4D97-AF65-F5344CB8AC3E}">
        <p14:creationId xmlns:p14="http://schemas.microsoft.com/office/powerpoint/2010/main" val="188668518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Command design pattern helps us encapsulate an operation (undo, redo, copy, paste, and so forth) as an object. </a:t>
            </a:r>
            <a:endParaRPr lang="en-US" dirty="0" smtClean="0"/>
          </a:p>
          <a:p>
            <a:r>
              <a:rPr lang="en-US" dirty="0" smtClean="0"/>
              <a:t>What </a:t>
            </a:r>
            <a:r>
              <a:rPr lang="en-US" dirty="0"/>
              <a:t>this simply means is that we create a class that contains all the logic and the methods required to implement the operation. </a:t>
            </a:r>
            <a:endParaRPr lang="en-IN" dirty="0"/>
          </a:p>
        </p:txBody>
      </p:sp>
      <p:sp>
        <p:nvSpPr>
          <p:cNvPr id="3" name="Title 2"/>
          <p:cNvSpPr>
            <a:spLocks noGrp="1"/>
          </p:cNvSpPr>
          <p:nvPr>
            <p:ph type="title"/>
          </p:nvPr>
        </p:nvSpPr>
        <p:spPr/>
        <p:txBody>
          <a:bodyPr/>
          <a:lstStyle/>
          <a:p>
            <a:r>
              <a:rPr lang="en-IN" dirty="0" smtClean="0"/>
              <a:t>Command Pattern</a:t>
            </a:r>
            <a:endParaRPr lang="en-IN" dirty="0"/>
          </a:p>
        </p:txBody>
      </p:sp>
    </p:spTree>
    <p:extLst>
      <p:ext uri="{BB962C8B-B14F-4D97-AF65-F5344CB8AC3E}">
        <p14:creationId xmlns:p14="http://schemas.microsoft.com/office/powerpoint/2010/main" val="258555272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We </a:t>
            </a:r>
            <a:r>
              <a:rPr lang="en-US" dirty="0"/>
              <a:t>don't have to execute a command directly. It can be executed on will.</a:t>
            </a:r>
          </a:p>
          <a:p>
            <a:r>
              <a:rPr lang="en-US" dirty="0" smtClean="0"/>
              <a:t>The </a:t>
            </a:r>
            <a:r>
              <a:rPr lang="en-US" dirty="0"/>
              <a:t>object that invokes the command is decoupled from the object that knows how to perform it. The invoker does not need to know any implementation details about the command.</a:t>
            </a:r>
          </a:p>
          <a:p>
            <a:r>
              <a:rPr lang="en-US" dirty="0" smtClean="0"/>
              <a:t>If </a:t>
            </a:r>
            <a:r>
              <a:rPr lang="en-US" dirty="0"/>
              <a:t>it makes sense, multiple commands can be grouped to allow the invoker to execute them in order. This is useful, for instance, when implementing a multilevel undo command.</a:t>
            </a:r>
          </a:p>
        </p:txBody>
      </p:sp>
      <p:sp>
        <p:nvSpPr>
          <p:cNvPr id="3" name="Title 2"/>
          <p:cNvSpPr>
            <a:spLocks noGrp="1"/>
          </p:cNvSpPr>
          <p:nvPr>
            <p:ph type="title"/>
          </p:nvPr>
        </p:nvSpPr>
        <p:spPr/>
        <p:txBody>
          <a:bodyPr/>
          <a:lstStyle/>
          <a:p>
            <a:r>
              <a:rPr lang="en-IN" dirty="0" smtClean="0"/>
              <a:t>Command Pattern</a:t>
            </a:r>
            <a:endParaRPr lang="en-IN" dirty="0"/>
          </a:p>
        </p:txBody>
      </p:sp>
    </p:spTree>
    <p:extLst>
      <p:ext uri="{BB962C8B-B14F-4D97-AF65-F5344CB8AC3E}">
        <p14:creationId xmlns:p14="http://schemas.microsoft.com/office/powerpoint/2010/main" val="339017303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we go to the restaurant for dinner, we give the order to the waiter</a:t>
            </a:r>
            <a:r>
              <a:rPr lang="en-US" dirty="0" smtClean="0"/>
              <a:t>.</a:t>
            </a:r>
          </a:p>
          <a:p>
            <a:r>
              <a:rPr lang="en-US" dirty="0" smtClean="0"/>
              <a:t>The </a:t>
            </a:r>
            <a:r>
              <a:rPr lang="en-US" dirty="0"/>
              <a:t>check (usually paper) they use to write the order on is an example of Command</a:t>
            </a:r>
            <a:r>
              <a:rPr lang="en-US" dirty="0" smtClean="0"/>
              <a:t>.</a:t>
            </a:r>
          </a:p>
          <a:p>
            <a:r>
              <a:rPr lang="en-US" dirty="0" smtClean="0"/>
              <a:t> </a:t>
            </a:r>
            <a:r>
              <a:rPr lang="en-US" dirty="0"/>
              <a:t>After writing the order, the waiter places it in the check queue that is executed by the cook</a:t>
            </a:r>
            <a:r>
              <a:rPr lang="en-US" dirty="0" smtClean="0"/>
              <a:t>.</a:t>
            </a:r>
          </a:p>
          <a:p>
            <a:r>
              <a:rPr lang="en-US" dirty="0" smtClean="0"/>
              <a:t>Each </a:t>
            </a:r>
            <a:r>
              <a:rPr lang="en-US" dirty="0"/>
              <a:t>check is independent and can be used to execute many and different commands, for example, one command for each item that will be cooked. </a:t>
            </a:r>
          </a:p>
        </p:txBody>
      </p:sp>
      <p:sp>
        <p:nvSpPr>
          <p:cNvPr id="3" name="Title 2"/>
          <p:cNvSpPr>
            <a:spLocks noGrp="1"/>
          </p:cNvSpPr>
          <p:nvPr>
            <p:ph type="title"/>
          </p:nvPr>
        </p:nvSpPr>
        <p:spPr/>
        <p:txBody>
          <a:bodyPr/>
          <a:lstStyle/>
          <a:p>
            <a:r>
              <a:rPr lang="en-IN" dirty="0" smtClean="0"/>
              <a:t>Command Pattern Real Time</a:t>
            </a:r>
            <a:endParaRPr lang="en-IN" dirty="0"/>
          </a:p>
        </p:txBody>
      </p:sp>
    </p:spTree>
    <p:extLst>
      <p:ext uri="{BB962C8B-B14F-4D97-AF65-F5344CB8AC3E}">
        <p14:creationId xmlns:p14="http://schemas.microsoft.com/office/powerpoint/2010/main" val="23974018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Command Pattern Real Time</a:t>
            </a:r>
            <a:endParaRPr lang="en-IN" dirty="0"/>
          </a:p>
        </p:txBody>
      </p:sp>
      <p:pic>
        <p:nvPicPr>
          <p:cNvPr id="5" name="Picture 4"/>
          <p:cNvPicPr>
            <a:picLocks noChangeAspect="1"/>
          </p:cNvPicPr>
          <p:nvPr/>
        </p:nvPicPr>
        <p:blipFill>
          <a:blip r:embed="rId2"/>
          <a:stretch>
            <a:fillRect/>
          </a:stretch>
        </p:blipFill>
        <p:spPr>
          <a:xfrm>
            <a:off x="533400" y="1981200"/>
            <a:ext cx="8349723" cy="4038600"/>
          </a:xfrm>
          <a:prstGeom prst="rect">
            <a:avLst/>
          </a:prstGeom>
        </p:spPr>
      </p:pic>
    </p:spTree>
    <p:extLst>
      <p:ext uri="{BB962C8B-B14F-4D97-AF65-F5344CB8AC3E}">
        <p14:creationId xmlns:p14="http://schemas.microsoft.com/office/powerpoint/2010/main" val="98716581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smtClean="0"/>
              <a:t>GUI </a:t>
            </a:r>
            <a:r>
              <a:rPr lang="en-US" b="1" dirty="0"/>
              <a:t>buttons and menu items</a:t>
            </a:r>
            <a:r>
              <a:rPr lang="en-US" dirty="0"/>
              <a:t>: The </a:t>
            </a:r>
            <a:r>
              <a:rPr lang="en-US" dirty="0" err="1"/>
              <a:t>PyQt</a:t>
            </a:r>
            <a:r>
              <a:rPr lang="en-US" dirty="0"/>
              <a:t> example that was already mentioned uses the Command pattern to implement actions on buttons and menu items. </a:t>
            </a:r>
          </a:p>
          <a:p>
            <a:r>
              <a:rPr lang="en-US" b="1" dirty="0" smtClean="0"/>
              <a:t>Other </a:t>
            </a:r>
            <a:r>
              <a:rPr lang="en-US" b="1" dirty="0"/>
              <a:t>operations</a:t>
            </a:r>
            <a:r>
              <a:rPr lang="en-US" dirty="0"/>
              <a:t>: Apart from undo, Command can be used to implement any operation. A few examples are cut, copy, paste, redo, and capitalize text. </a:t>
            </a:r>
          </a:p>
          <a:p>
            <a:r>
              <a:rPr lang="en-US" b="1" dirty="0" smtClean="0"/>
              <a:t>Transactional </a:t>
            </a:r>
            <a:r>
              <a:rPr lang="en-US" b="1" dirty="0"/>
              <a:t>behavior and logging</a:t>
            </a:r>
            <a:r>
              <a:rPr lang="en-US" dirty="0"/>
              <a:t>: Transactional behavior and logging are important to keep a persistent log of changes. They are used by operating systems to recover from system crashes, relational databases to implement transactions, filesystems to implement snapshots, and installers (wizards) to revert cancelled installations. </a:t>
            </a:r>
          </a:p>
          <a:p>
            <a:r>
              <a:rPr lang="en-US" b="1" dirty="0" smtClean="0"/>
              <a:t>Macros</a:t>
            </a:r>
            <a:r>
              <a:rPr lang="en-US" dirty="0"/>
              <a:t>: By macros, in this case, we mean a sequence of actions that can be recorded and executed on demand at any point in time. Popular editors such as </a:t>
            </a:r>
            <a:r>
              <a:rPr lang="en-US" dirty="0" err="1"/>
              <a:t>Emacs</a:t>
            </a:r>
            <a:r>
              <a:rPr lang="en-US" dirty="0"/>
              <a:t> and Vim support macros. </a:t>
            </a:r>
          </a:p>
        </p:txBody>
      </p:sp>
      <p:sp>
        <p:nvSpPr>
          <p:cNvPr id="3" name="Title 2"/>
          <p:cNvSpPr>
            <a:spLocks noGrp="1"/>
          </p:cNvSpPr>
          <p:nvPr>
            <p:ph type="title"/>
          </p:nvPr>
        </p:nvSpPr>
        <p:spPr/>
        <p:txBody>
          <a:bodyPr/>
          <a:lstStyle/>
          <a:p>
            <a:r>
              <a:rPr lang="en-IN" dirty="0" smtClean="0"/>
              <a:t>Command Pattern Real Time – Use Case</a:t>
            </a:r>
            <a:endParaRPr lang="en-IN" dirty="0"/>
          </a:p>
        </p:txBody>
      </p:sp>
    </p:spTree>
    <p:extLst>
      <p:ext uri="{BB962C8B-B14F-4D97-AF65-F5344CB8AC3E}">
        <p14:creationId xmlns:p14="http://schemas.microsoft.com/office/powerpoint/2010/main" val="151525303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 </a:t>
            </a:r>
            <a:r>
              <a:rPr lang="en-US" b="1" dirty="0"/>
              <a:t>Interpreter </a:t>
            </a:r>
            <a:r>
              <a:rPr lang="en-US" dirty="0"/>
              <a:t>pattern is interesting only for the advanced users of an application. </a:t>
            </a:r>
            <a:endParaRPr lang="en-US" dirty="0" smtClean="0"/>
          </a:p>
          <a:p>
            <a:r>
              <a:rPr lang="en-US" dirty="0" smtClean="0"/>
              <a:t>That's </a:t>
            </a:r>
            <a:r>
              <a:rPr lang="en-US" dirty="0"/>
              <a:t>because the main idea behind Interpreter is to give the ability to non-beginner users and domain experts to use a simple language to express their ideas</a:t>
            </a:r>
            <a:r>
              <a:rPr lang="en-US" dirty="0" smtClean="0"/>
              <a:t>.[DSL]</a:t>
            </a:r>
          </a:p>
          <a:p>
            <a:r>
              <a:rPr lang="en-US" dirty="0"/>
              <a:t>A DSL is a computer language of limited expressiveness targeting a particular domain. </a:t>
            </a:r>
            <a:endParaRPr lang="en-US" dirty="0" smtClean="0"/>
          </a:p>
          <a:p>
            <a:r>
              <a:rPr lang="en-US" dirty="0" smtClean="0"/>
              <a:t>DSLs </a:t>
            </a:r>
            <a:r>
              <a:rPr lang="en-US" dirty="0"/>
              <a:t>are used for different things, such as combat simulation, billing, visualization, configuration, communication protocols, and so on. </a:t>
            </a:r>
            <a:endParaRPr lang="en-US" dirty="0" smtClean="0"/>
          </a:p>
          <a:p>
            <a:r>
              <a:rPr lang="en-US" dirty="0" smtClean="0"/>
              <a:t>DSLs </a:t>
            </a:r>
            <a:r>
              <a:rPr lang="en-US" dirty="0"/>
              <a:t>are divided into internal DSLs and external DSLs </a:t>
            </a:r>
            <a:r>
              <a:rPr lang="en-US" dirty="0" smtClean="0"/>
              <a:t> </a:t>
            </a:r>
            <a:endParaRPr lang="en-IN" dirty="0"/>
          </a:p>
        </p:txBody>
      </p:sp>
      <p:sp>
        <p:nvSpPr>
          <p:cNvPr id="3" name="Title 2"/>
          <p:cNvSpPr>
            <a:spLocks noGrp="1"/>
          </p:cNvSpPr>
          <p:nvPr>
            <p:ph type="title"/>
          </p:nvPr>
        </p:nvSpPr>
        <p:spPr/>
        <p:txBody>
          <a:bodyPr/>
          <a:lstStyle/>
          <a:p>
            <a:r>
              <a:rPr lang="en-IN" dirty="0" smtClean="0"/>
              <a:t>Interpreter Pattern</a:t>
            </a:r>
            <a:endParaRPr lang="en-IN" dirty="0"/>
          </a:p>
        </p:txBody>
      </p:sp>
    </p:spTree>
    <p:extLst>
      <p:ext uri="{BB962C8B-B14F-4D97-AF65-F5344CB8AC3E}">
        <p14:creationId xmlns:p14="http://schemas.microsoft.com/office/powerpoint/2010/main" val="202770915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Internal DSLs are built on top of a host programming language. </a:t>
            </a:r>
            <a:endParaRPr lang="en-US" dirty="0" smtClean="0"/>
          </a:p>
          <a:p>
            <a:r>
              <a:rPr lang="en-US" dirty="0" smtClean="0"/>
              <a:t>An </a:t>
            </a:r>
            <a:r>
              <a:rPr lang="en-US" dirty="0"/>
              <a:t>example of an internal DSL is a language that solves linear equations using Python</a:t>
            </a:r>
            <a:r>
              <a:rPr lang="en-US" dirty="0" smtClean="0"/>
              <a:t>.</a:t>
            </a:r>
          </a:p>
          <a:p>
            <a:r>
              <a:rPr lang="en-US" dirty="0" smtClean="0"/>
              <a:t>The </a:t>
            </a:r>
            <a:r>
              <a:rPr lang="en-US" dirty="0"/>
              <a:t>advantages of using an internal DSL are that we don't have to worry about creating, compiling, and parsing grammar because these are already taken care of by the host language</a:t>
            </a:r>
            <a:r>
              <a:rPr lang="en-US" dirty="0" smtClean="0"/>
              <a:t>.</a:t>
            </a:r>
          </a:p>
          <a:p>
            <a:r>
              <a:rPr lang="en-US" dirty="0" smtClean="0"/>
              <a:t>The </a:t>
            </a:r>
            <a:r>
              <a:rPr lang="en-US" dirty="0"/>
              <a:t>disadvantage is that we are constrained by the features of the host language. It is very challenging to create an expressive, concise, and fluent internal DSL if the host language does not have these </a:t>
            </a:r>
            <a:r>
              <a:rPr lang="en-US" dirty="0" smtClean="0"/>
              <a:t>features.</a:t>
            </a:r>
            <a:endParaRPr lang="en-IN" dirty="0"/>
          </a:p>
        </p:txBody>
      </p:sp>
      <p:sp>
        <p:nvSpPr>
          <p:cNvPr id="3" name="Title 2"/>
          <p:cNvSpPr>
            <a:spLocks noGrp="1"/>
          </p:cNvSpPr>
          <p:nvPr>
            <p:ph type="title"/>
          </p:nvPr>
        </p:nvSpPr>
        <p:spPr/>
        <p:txBody>
          <a:bodyPr/>
          <a:lstStyle/>
          <a:p>
            <a:r>
              <a:rPr lang="en-IN" dirty="0" smtClean="0"/>
              <a:t>Interpreter Pattern</a:t>
            </a:r>
            <a:endParaRPr lang="en-IN" dirty="0"/>
          </a:p>
        </p:txBody>
      </p:sp>
    </p:spTree>
    <p:extLst>
      <p:ext uri="{BB962C8B-B14F-4D97-AF65-F5344CB8AC3E}">
        <p14:creationId xmlns:p14="http://schemas.microsoft.com/office/powerpoint/2010/main" val="27859875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IN" altLang="en-US" b="1" smtClean="0">
                <a:ea typeface="ＭＳ Ｐゴシック" panose="020B0600070205080204" pitchFamily="34" charset="-128"/>
              </a:rPr>
              <a:t>Boundary Matchers</a:t>
            </a:r>
            <a:endParaRPr lang="en-IN" altLang="en-US" smtClean="0">
              <a:ea typeface="ＭＳ Ｐゴシック" panose="020B0600070205080204" pitchFamily="34" charset="-128"/>
            </a:endParaRPr>
          </a:p>
        </p:txBody>
      </p:sp>
      <p:sp>
        <p:nvSpPr>
          <p:cNvPr id="194564"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5C097C5-8B49-44B5-8F73-FE87141170C8}" type="slidenum">
              <a:rPr lang="en-US" altLang="en-US" sz="1400" smtClean="0"/>
              <a:pPr>
                <a:spcBef>
                  <a:spcPct val="0"/>
                </a:spcBef>
                <a:buFontTx/>
                <a:buNone/>
              </a:pPr>
              <a:t>22</a:t>
            </a:fld>
            <a:endParaRPr lang="en-US" altLang="en-US" sz="1400" smtClean="0"/>
          </a:p>
        </p:txBody>
      </p:sp>
      <p:pic>
        <p:nvPicPr>
          <p:cNvPr id="19456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1422400"/>
            <a:ext cx="503555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1789519"/>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External DSLs do not depend on host languages</a:t>
            </a:r>
            <a:r>
              <a:rPr lang="en-US" dirty="0" smtClean="0"/>
              <a:t>.</a:t>
            </a:r>
          </a:p>
          <a:p>
            <a:r>
              <a:rPr lang="en-US" dirty="0" smtClean="0"/>
              <a:t>The </a:t>
            </a:r>
            <a:r>
              <a:rPr lang="en-US" dirty="0"/>
              <a:t>creator of the DSL can decide all aspects of the language (grammar, syntax, and so forth), but they are also responsible for creating a parser and compiler for it</a:t>
            </a:r>
            <a:r>
              <a:rPr lang="en-US" dirty="0" smtClean="0"/>
              <a:t>.</a:t>
            </a:r>
          </a:p>
          <a:p>
            <a:r>
              <a:rPr lang="en-US" dirty="0" smtClean="0"/>
              <a:t>Creating </a:t>
            </a:r>
            <a:r>
              <a:rPr lang="en-US" dirty="0"/>
              <a:t>a parser and compiler for a new language can be a very complex, long, and painful procedure </a:t>
            </a:r>
            <a:endParaRPr lang="en-IN" dirty="0"/>
          </a:p>
        </p:txBody>
      </p:sp>
      <p:sp>
        <p:nvSpPr>
          <p:cNvPr id="3" name="Title 2"/>
          <p:cNvSpPr>
            <a:spLocks noGrp="1"/>
          </p:cNvSpPr>
          <p:nvPr>
            <p:ph type="title"/>
          </p:nvPr>
        </p:nvSpPr>
        <p:spPr/>
        <p:txBody>
          <a:bodyPr/>
          <a:lstStyle/>
          <a:p>
            <a:r>
              <a:rPr lang="en-IN" dirty="0" smtClean="0"/>
              <a:t>Interpreter Pattern</a:t>
            </a:r>
            <a:endParaRPr lang="en-IN" dirty="0"/>
          </a:p>
        </p:txBody>
      </p:sp>
    </p:spTree>
    <p:extLst>
      <p:ext uri="{BB962C8B-B14F-4D97-AF65-F5344CB8AC3E}">
        <p14:creationId xmlns:p14="http://schemas.microsoft.com/office/powerpoint/2010/main" val="136553159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musician is an example of the Interpreter pattern in reality</a:t>
            </a:r>
            <a:r>
              <a:rPr lang="en-US" dirty="0" smtClean="0"/>
              <a:t>.</a:t>
            </a:r>
          </a:p>
          <a:p>
            <a:r>
              <a:rPr lang="en-US" dirty="0" smtClean="0"/>
              <a:t>Musical </a:t>
            </a:r>
            <a:r>
              <a:rPr lang="en-US" dirty="0"/>
              <a:t>notation represents the pitch and duration of a sound graphically</a:t>
            </a:r>
            <a:r>
              <a:rPr lang="en-US" dirty="0" smtClean="0"/>
              <a:t>.</a:t>
            </a:r>
          </a:p>
          <a:p>
            <a:r>
              <a:rPr lang="en-US" dirty="0" smtClean="0"/>
              <a:t>The </a:t>
            </a:r>
            <a:r>
              <a:rPr lang="en-US" dirty="0"/>
              <a:t>musician is able to reproduce a sound precisely based on its notation</a:t>
            </a:r>
            <a:r>
              <a:rPr lang="en-US" dirty="0" smtClean="0"/>
              <a:t>.</a:t>
            </a:r>
          </a:p>
          <a:p>
            <a:r>
              <a:rPr lang="en-US" dirty="0" smtClean="0"/>
              <a:t>In </a:t>
            </a:r>
            <a:r>
              <a:rPr lang="en-US" dirty="0"/>
              <a:t>a sense, musical notation is the language of music, and the musician is the interpreter of that language. </a:t>
            </a:r>
            <a:endParaRPr lang="en-IN" dirty="0"/>
          </a:p>
        </p:txBody>
      </p:sp>
      <p:sp>
        <p:nvSpPr>
          <p:cNvPr id="3" name="Title 2"/>
          <p:cNvSpPr>
            <a:spLocks noGrp="1"/>
          </p:cNvSpPr>
          <p:nvPr>
            <p:ph type="title"/>
          </p:nvPr>
        </p:nvSpPr>
        <p:spPr/>
        <p:txBody>
          <a:bodyPr/>
          <a:lstStyle/>
          <a:p>
            <a:r>
              <a:rPr lang="en-IN" dirty="0" smtClean="0"/>
              <a:t>Interpreter Pattern</a:t>
            </a:r>
            <a:endParaRPr lang="en-IN" dirty="0"/>
          </a:p>
        </p:txBody>
      </p:sp>
    </p:spTree>
    <p:extLst>
      <p:ext uri="{BB962C8B-B14F-4D97-AF65-F5344CB8AC3E}">
        <p14:creationId xmlns:p14="http://schemas.microsoft.com/office/powerpoint/2010/main" val="277204306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Interpreter Pattern</a:t>
            </a:r>
            <a:endParaRPr lang="en-IN" dirty="0"/>
          </a:p>
        </p:txBody>
      </p:sp>
      <p:pic>
        <p:nvPicPr>
          <p:cNvPr id="5" name="Picture 4"/>
          <p:cNvPicPr>
            <a:picLocks noChangeAspect="1"/>
          </p:cNvPicPr>
          <p:nvPr/>
        </p:nvPicPr>
        <p:blipFill>
          <a:blip r:embed="rId2"/>
          <a:stretch>
            <a:fillRect/>
          </a:stretch>
        </p:blipFill>
        <p:spPr>
          <a:xfrm>
            <a:off x="1828800" y="1676400"/>
            <a:ext cx="5082601" cy="4552534"/>
          </a:xfrm>
          <a:prstGeom prst="rect">
            <a:avLst/>
          </a:prstGeom>
        </p:spPr>
      </p:pic>
    </p:spTree>
    <p:extLst>
      <p:ext uri="{BB962C8B-B14F-4D97-AF65-F5344CB8AC3E}">
        <p14:creationId xmlns:p14="http://schemas.microsoft.com/office/powerpoint/2010/main" val="112328663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Interpreter Pattern</a:t>
            </a:r>
            <a:endParaRPr lang="en-IN" dirty="0"/>
          </a:p>
        </p:txBody>
      </p:sp>
      <p:pic>
        <p:nvPicPr>
          <p:cNvPr id="2" name="Picture 1"/>
          <p:cNvPicPr>
            <a:picLocks noChangeAspect="1"/>
          </p:cNvPicPr>
          <p:nvPr/>
        </p:nvPicPr>
        <p:blipFill>
          <a:blip r:embed="rId2"/>
          <a:stretch>
            <a:fillRect/>
          </a:stretch>
        </p:blipFill>
        <p:spPr>
          <a:xfrm>
            <a:off x="1752600" y="1983699"/>
            <a:ext cx="4470600" cy="3913129"/>
          </a:xfrm>
          <a:prstGeom prst="rect">
            <a:avLst/>
          </a:prstGeom>
        </p:spPr>
      </p:pic>
    </p:spTree>
    <p:extLst>
      <p:ext uri="{BB962C8B-B14F-4D97-AF65-F5344CB8AC3E}">
        <p14:creationId xmlns:p14="http://schemas.microsoft.com/office/powerpoint/2010/main" val="206851312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A state machine is an abstract machine that has two key components: states and transitions. </a:t>
            </a:r>
            <a:endParaRPr lang="en-US" dirty="0" smtClean="0"/>
          </a:p>
          <a:p>
            <a:r>
              <a:rPr lang="en-US" dirty="0"/>
              <a:t>When a process is initially created by a user, it goes into the </a:t>
            </a:r>
            <a:r>
              <a:rPr lang="en-US" i="1" dirty="0"/>
              <a:t>created/new </a:t>
            </a:r>
            <a:r>
              <a:rPr lang="en-US" dirty="0"/>
              <a:t>state. </a:t>
            </a:r>
            <a:endParaRPr lang="en-US" dirty="0" smtClean="0"/>
          </a:p>
          <a:p>
            <a:r>
              <a:rPr lang="en-US" dirty="0" smtClean="0"/>
              <a:t>From </a:t>
            </a:r>
            <a:r>
              <a:rPr lang="en-US" dirty="0"/>
              <a:t>this state, the only transition is to go into the </a:t>
            </a:r>
            <a:r>
              <a:rPr lang="en-US" i="1" dirty="0"/>
              <a:t>waiting </a:t>
            </a:r>
            <a:r>
              <a:rPr lang="en-US" dirty="0"/>
              <a:t>state, which happens when the scheduler loads the process in memory and adds it to the queue of the processes that are </a:t>
            </a:r>
            <a:r>
              <a:rPr lang="en-US" i="1" dirty="0"/>
              <a:t>waiting/ready for execution</a:t>
            </a:r>
            <a:r>
              <a:rPr lang="en-US" dirty="0"/>
              <a:t>. </a:t>
            </a:r>
            <a:endParaRPr lang="en-US" dirty="0" smtClean="0"/>
          </a:p>
          <a:p>
            <a:r>
              <a:rPr lang="en-US" dirty="0" smtClean="0"/>
              <a:t>A </a:t>
            </a:r>
            <a:r>
              <a:rPr lang="en-US" i="1" dirty="0"/>
              <a:t>waiting </a:t>
            </a:r>
            <a:r>
              <a:rPr lang="en-US" dirty="0"/>
              <a:t>process has two possible transitions: it can either be picked for execution (transition to </a:t>
            </a:r>
            <a:r>
              <a:rPr lang="en-US" i="1" dirty="0"/>
              <a:t>running</a:t>
            </a:r>
            <a:r>
              <a:rPr lang="en-US" dirty="0"/>
              <a:t>), or it can be replaced with a process that has higher priority (transition to </a:t>
            </a:r>
            <a:r>
              <a:rPr lang="en-US" i="1" dirty="0"/>
              <a:t>swapped out and waiting</a:t>
            </a:r>
            <a:r>
              <a:rPr lang="en-US" dirty="0"/>
              <a:t>). </a:t>
            </a:r>
            <a:endParaRPr lang="en-IN" dirty="0"/>
          </a:p>
        </p:txBody>
      </p:sp>
      <p:sp>
        <p:nvSpPr>
          <p:cNvPr id="3" name="Title 2"/>
          <p:cNvSpPr>
            <a:spLocks noGrp="1"/>
          </p:cNvSpPr>
          <p:nvPr>
            <p:ph type="title"/>
          </p:nvPr>
        </p:nvSpPr>
        <p:spPr/>
        <p:txBody>
          <a:bodyPr/>
          <a:lstStyle/>
          <a:p>
            <a:r>
              <a:rPr lang="en-IN" dirty="0" smtClean="0"/>
              <a:t>State Pattern</a:t>
            </a:r>
            <a:endParaRPr lang="en-IN" dirty="0"/>
          </a:p>
        </p:txBody>
      </p:sp>
    </p:spTree>
    <p:extLst>
      <p:ext uri="{BB962C8B-B14F-4D97-AF65-F5344CB8AC3E}">
        <p14:creationId xmlns:p14="http://schemas.microsoft.com/office/powerpoint/2010/main" val="37939661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Other typical states of a process are </a:t>
            </a:r>
            <a:r>
              <a:rPr lang="en-US" i="1" dirty="0"/>
              <a:t>terminated </a:t>
            </a:r>
            <a:r>
              <a:rPr lang="en-US" dirty="0"/>
              <a:t>(completed or killed), </a:t>
            </a:r>
            <a:r>
              <a:rPr lang="en-US" i="1" dirty="0"/>
              <a:t>blocked </a:t>
            </a:r>
            <a:r>
              <a:rPr lang="en-US" dirty="0"/>
              <a:t>(for example, waiting for an I/O operation to complete), and so forth. It is important to note that a state machine has only one active state at a specific point in time. For instance, a process cannot be at the same time in the state </a:t>
            </a:r>
            <a:r>
              <a:rPr lang="en-US" i="1" dirty="0"/>
              <a:t>created </a:t>
            </a:r>
            <a:r>
              <a:rPr lang="en-US" dirty="0"/>
              <a:t>and the state </a:t>
            </a:r>
            <a:r>
              <a:rPr lang="en-US" i="1" dirty="0"/>
              <a:t>running</a:t>
            </a:r>
            <a:r>
              <a:rPr lang="en-US" dirty="0"/>
              <a:t>. </a:t>
            </a:r>
            <a:endParaRPr lang="en-IN" dirty="0"/>
          </a:p>
        </p:txBody>
      </p:sp>
      <p:sp>
        <p:nvSpPr>
          <p:cNvPr id="3" name="Title 2"/>
          <p:cNvSpPr>
            <a:spLocks noGrp="1"/>
          </p:cNvSpPr>
          <p:nvPr>
            <p:ph type="title"/>
          </p:nvPr>
        </p:nvSpPr>
        <p:spPr/>
        <p:txBody>
          <a:bodyPr/>
          <a:lstStyle/>
          <a:p>
            <a:r>
              <a:rPr lang="en-IN" dirty="0" smtClean="0"/>
              <a:t>State Pattern</a:t>
            </a:r>
            <a:endParaRPr lang="en-IN" dirty="0"/>
          </a:p>
        </p:txBody>
      </p:sp>
    </p:spTree>
    <p:extLst>
      <p:ext uri="{BB962C8B-B14F-4D97-AF65-F5344CB8AC3E}">
        <p14:creationId xmlns:p14="http://schemas.microsoft.com/office/powerpoint/2010/main" val="397852107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State Pattern</a:t>
            </a:r>
            <a:endParaRPr lang="en-IN" dirty="0"/>
          </a:p>
        </p:txBody>
      </p:sp>
      <p:pic>
        <p:nvPicPr>
          <p:cNvPr id="5" name="Picture 4"/>
          <p:cNvPicPr>
            <a:picLocks noChangeAspect="1"/>
          </p:cNvPicPr>
          <p:nvPr/>
        </p:nvPicPr>
        <p:blipFill>
          <a:blip r:embed="rId2"/>
          <a:stretch>
            <a:fillRect/>
          </a:stretch>
        </p:blipFill>
        <p:spPr>
          <a:xfrm>
            <a:off x="2209800" y="1828800"/>
            <a:ext cx="4396697" cy="4267200"/>
          </a:xfrm>
          <a:prstGeom prst="rect">
            <a:avLst/>
          </a:prstGeom>
        </p:spPr>
      </p:pic>
    </p:spTree>
    <p:extLst>
      <p:ext uri="{BB962C8B-B14F-4D97-AF65-F5344CB8AC3E}">
        <p14:creationId xmlns:p14="http://schemas.microsoft.com/office/powerpoint/2010/main" val="146478125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State Pattern</a:t>
            </a:r>
            <a:endParaRPr lang="en-IN" dirty="0"/>
          </a:p>
        </p:txBody>
      </p:sp>
      <p:pic>
        <p:nvPicPr>
          <p:cNvPr id="2" name="Picture 1"/>
          <p:cNvPicPr>
            <a:picLocks noChangeAspect="1"/>
          </p:cNvPicPr>
          <p:nvPr/>
        </p:nvPicPr>
        <p:blipFill>
          <a:blip r:embed="rId2"/>
          <a:stretch>
            <a:fillRect/>
          </a:stretch>
        </p:blipFill>
        <p:spPr>
          <a:xfrm>
            <a:off x="1597310" y="2057400"/>
            <a:ext cx="5932709" cy="3810000"/>
          </a:xfrm>
          <a:prstGeom prst="rect">
            <a:avLst/>
          </a:prstGeom>
        </p:spPr>
      </p:pic>
    </p:spTree>
    <p:extLst>
      <p:ext uri="{BB962C8B-B14F-4D97-AF65-F5344CB8AC3E}">
        <p14:creationId xmlns:p14="http://schemas.microsoft.com/office/powerpoint/2010/main" val="24265205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State machines are used to solve many computational and non-computational problems. </a:t>
            </a:r>
            <a:endParaRPr lang="en-US" dirty="0" smtClean="0"/>
          </a:p>
          <a:p>
            <a:r>
              <a:rPr lang="en-US" dirty="0" smtClean="0"/>
              <a:t>Some </a:t>
            </a:r>
            <a:r>
              <a:rPr lang="en-US" dirty="0"/>
              <a:t>of them are traffic lights, parking meters, hardware design, programming language parsing, and so forth. We saw how a snack vending machine relates to the way a state machine works. </a:t>
            </a:r>
          </a:p>
          <a:p>
            <a:r>
              <a:rPr lang="en-US" dirty="0"/>
              <a:t>Modern software offers libraries/modules to make the implementation and usage of state machines easier. </a:t>
            </a:r>
            <a:endParaRPr lang="en-US" dirty="0" smtClean="0"/>
          </a:p>
          <a:p>
            <a:r>
              <a:rPr lang="en-US" dirty="0" smtClean="0"/>
              <a:t>Django </a:t>
            </a:r>
            <a:r>
              <a:rPr lang="en-US" dirty="0"/>
              <a:t>offers the third-party </a:t>
            </a:r>
            <a:r>
              <a:rPr lang="en-US" dirty="0" err="1"/>
              <a:t>django-fsm</a:t>
            </a:r>
            <a:r>
              <a:rPr lang="en-US" dirty="0"/>
              <a:t> package and Python also has many contributed modules. </a:t>
            </a:r>
            <a:endParaRPr lang="en-US" dirty="0" smtClean="0"/>
          </a:p>
          <a:p>
            <a:r>
              <a:rPr lang="en-US" dirty="0" smtClean="0"/>
              <a:t>In </a:t>
            </a:r>
            <a:r>
              <a:rPr lang="en-US" dirty="0"/>
              <a:t>fact, one of them (</a:t>
            </a:r>
            <a:r>
              <a:rPr lang="en-US" dirty="0" err="1"/>
              <a:t>state_machine</a:t>
            </a:r>
            <a:r>
              <a:rPr lang="en-US" dirty="0"/>
              <a:t>) was used in the implementation section. The </a:t>
            </a:r>
            <a:r>
              <a:rPr lang="en-US" b="1" dirty="0"/>
              <a:t>State Machine Compiler </a:t>
            </a:r>
            <a:r>
              <a:rPr lang="en-US" dirty="0"/>
              <a:t>(</a:t>
            </a:r>
            <a:r>
              <a:rPr lang="en-US" b="1" dirty="0"/>
              <a:t>SMC</a:t>
            </a:r>
            <a:r>
              <a:rPr lang="en-US" dirty="0"/>
              <a:t>) is yet another promising project, offering many programming language bindings (including Python). </a:t>
            </a:r>
            <a:endParaRPr lang="en-IN" dirty="0"/>
          </a:p>
        </p:txBody>
      </p:sp>
      <p:sp>
        <p:nvSpPr>
          <p:cNvPr id="3" name="Title 2"/>
          <p:cNvSpPr>
            <a:spLocks noGrp="1"/>
          </p:cNvSpPr>
          <p:nvPr>
            <p:ph type="title"/>
          </p:nvPr>
        </p:nvSpPr>
        <p:spPr/>
        <p:txBody>
          <a:bodyPr/>
          <a:lstStyle/>
          <a:p>
            <a:r>
              <a:rPr lang="en-IN" dirty="0" smtClean="0"/>
              <a:t>State Pattern</a:t>
            </a:r>
            <a:endParaRPr lang="en-IN" dirty="0"/>
          </a:p>
        </p:txBody>
      </p:sp>
    </p:spTree>
    <p:extLst>
      <p:ext uri="{BB962C8B-B14F-4D97-AF65-F5344CB8AC3E}">
        <p14:creationId xmlns:p14="http://schemas.microsoft.com/office/powerpoint/2010/main" val="404385713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Most problems can be solved in more than one way. Take, for example, the sorting problem, which is related to putting the elements of a list in a specific order. </a:t>
            </a:r>
            <a:endParaRPr lang="en-US" dirty="0" smtClean="0"/>
          </a:p>
          <a:p>
            <a:r>
              <a:rPr lang="en-US" dirty="0" smtClean="0"/>
              <a:t>There </a:t>
            </a:r>
            <a:r>
              <a:rPr lang="en-US" dirty="0"/>
              <a:t>are many sorting algorithms, and, in general, none of them is considered the best for all cases </a:t>
            </a:r>
            <a:endParaRPr lang="en-US" dirty="0" smtClean="0"/>
          </a:p>
          <a:p>
            <a:r>
              <a:rPr lang="en-US" dirty="0"/>
              <a:t>There are different criteria that help us pick a sorting algorithm on a per-case basis. </a:t>
            </a:r>
            <a:endParaRPr lang="en-IN"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9329051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p:cNvSpPr>
            <a:spLocks noGrp="1"/>
          </p:cNvSpPr>
          <p:nvPr>
            <p:ph type="title"/>
          </p:nvPr>
        </p:nvSpPr>
        <p:spPr/>
        <p:txBody>
          <a:bodyPr/>
          <a:lstStyle/>
          <a:p>
            <a:r>
              <a:rPr lang="en-IN" altLang="en-US" b="1" smtClean="0">
                <a:ea typeface="ＭＳ Ｐゴシック" panose="020B0600070205080204" pitchFamily="34" charset="-128"/>
              </a:rPr>
              <a:t>Functions</a:t>
            </a:r>
            <a:endParaRPr lang="en-IN" altLang="en-US" smtClean="0">
              <a:ea typeface="ＭＳ Ｐゴシック" panose="020B0600070205080204" pitchFamily="34" charset="-128"/>
            </a:endParaRPr>
          </a:p>
        </p:txBody>
      </p:sp>
      <p:sp>
        <p:nvSpPr>
          <p:cNvPr id="195588"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A1CF53C-6245-4D99-88A0-ABF8542122D4}" type="slidenum">
              <a:rPr lang="en-US" altLang="en-US" sz="1400" smtClean="0"/>
              <a:pPr>
                <a:spcBef>
                  <a:spcPct val="0"/>
                </a:spcBef>
                <a:buFontTx/>
                <a:buNone/>
              </a:pPr>
              <a:t>23</a:t>
            </a:fld>
            <a:endParaRPr lang="en-US" altLang="en-US" sz="1400" smtClean="0"/>
          </a:p>
        </p:txBody>
      </p:sp>
      <p:pic>
        <p:nvPicPr>
          <p:cNvPr id="19558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736725"/>
            <a:ext cx="86169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49899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smtClean="0"/>
              <a:t>Number </a:t>
            </a:r>
            <a:r>
              <a:rPr lang="en-US" b="1" dirty="0"/>
              <a:t>of elements that need to be sorted</a:t>
            </a:r>
            <a:r>
              <a:rPr lang="en-US" dirty="0"/>
              <a:t>: This is called the input size. Almost all the sorting algorithms behave fairly well when the input size is small, but only a few of them have good performance with a large input size</a:t>
            </a:r>
            <a:r>
              <a:rPr lang="en-US" dirty="0" smtClean="0"/>
              <a:t>.</a:t>
            </a:r>
          </a:p>
          <a:p>
            <a:r>
              <a:rPr lang="en-US" b="1" dirty="0" smtClean="0"/>
              <a:t>Best/average/worst </a:t>
            </a:r>
            <a:r>
              <a:rPr lang="en-US" b="1" dirty="0"/>
              <a:t>time complexity of the algorithm</a:t>
            </a:r>
            <a:r>
              <a:rPr lang="en-US" dirty="0"/>
              <a:t>: Time complexity is (roughly) the amount of time the algorithm takes to complete, excluding coefficients and lower order terms. This is often the most usual criterion to pick an algorithm, although it is not always sufficient.</a:t>
            </a:r>
          </a:p>
          <a:p>
            <a:endParaRPr lang="en-US"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243875863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smtClean="0"/>
              <a:t>Space </a:t>
            </a:r>
            <a:r>
              <a:rPr lang="en-US" b="1" dirty="0"/>
              <a:t>complexity of the algorithm</a:t>
            </a:r>
            <a:r>
              <a:rPr lang="en-US" dirty="0"/>
              <a:t>: Space complexity is (again roughly) the amount of physical memory needed to fully execute an algorithm. This is very important when we are working with big data or embedded systems, which usually have limited memory.</a:t>
            </a:r>
          </a:p>
          <a:p>
            <a:r>
              <a:rPr lang="en-US" b="1" dirty="0" smtClean="0"/>
              <a:t>Stability </a:t>
            </a:r>
            <a:r>
              <a:rPr lang="en-US" b="1" dirty="0"/>
              <a:t>of the algorithm</a:t>
            </a:r>
            <a:r>
              <a:rPr lang="en-US" dirty="0"/>
              <a:t>: An algorithm is considered stable when it maintains the relative order of elements with equal values after it is executed.</a:t>
            </a:r>
          </a:p>
          <a:p>
            <a:endParaRPr lang="en-US"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141764040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endParaRPr lang="en-IN" dirty="0"/>
          </a:p>
          <a:p>
            <a:r>
              <a:rPr lang="en-US" b="1" dirty="0"/>
              <a:t>Code complexity of the algorithm</a:t>
            </a:r>
            <a:r>
              <a:rPr lang="en-US" dirty="0"/>
              <a:t>: If two algorithms have the same time/space complexity and are both stable, it is important to know which algorithm is easier to code and maintain.</a:t>
            </a:r>
          </a:p>
          <a:p>
            <a:endParaRPr lang="en-US"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405369734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Strategy Pattern</a:t>
            </a:r>
            <a:endParaRPr lang="en-IN" dirty="0"/>
          </a:p>
        </p:txBody>
      </p:sp>
      <p:pic>
        <p:nvPicPr>
          <p:cNvPr id="5" name="Picture 4"/>
          <p:cNvPicPr>
            <a:picLocks noChangeAspect="1"/>
          </p:cNvPicPr>
          <p:nvPr/>
        </p:nvPicPr>
        <p:blipFill>
          <a:blip r:embed="rId2"/>
          <a:stretch>
            <a:fillRect/>
          </a:stretch>
        </p:blipFill>
        <p:spPr>
          <a:xfrm>
            <a:off x="838200" y="2133600"/>
            <a:ext cx="6114601" cy="4074001"/>
          </a:xfrm>
          <a:prstGeom prst="rect">
            <a:avLst/>
          </a:prstGeom>
        </p:spPr>
      </p:pic>
    </p:spTree>
    <p:extLst>
      <p:ext uri="{BB962C8B-B14F-4D97-AF65-F5344CB8AC3E}">
        <p14:creationId xmlns:p14="http://schemas.microsoft.com/office/powerpoint/2010/main" val="301488307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Strategy Pattern</a:t>
            </a:r>
            <a:endParaRPr lang="en-IN" dirty="0"/>
          </a:p>
        </p:txBody>
      </p:sp>
      <p:pic>
        <p:nvPicPr>
          <p:cNvPr id="1026" name="Picture 2" descr="strate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592" y="205740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543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Strategy Pattern</a:t>
            </a:r>
            <a:endParaRPr lang="en-IN" dirty="0"/>
          </a:p>
        </p:txBody>
      </p:sp>
      <p:pic>
        <p:nvPicPr>
          <p:cNvPr id="2050" name="Picture 2" descr="https://cdn-images-1.medium.com/max/1250/1*xR_w3qDOpVDwfRgXs3Yf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718" y="2057400"/>
            <a:ext cx="8010525"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25410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Object pooling can offer a significant performance boost; </a:t>
            </a:r>
            <a:endParaRPr lang="en-US" dirty="0" smtClean="0"/>
          </a:p>
          <a:p>
            <a:r>
              <a:rPr lang="en-US" dirty="0" smtClean="0"/>
              <a:t>it </a:t>
            </a:r>
            <a:r>
              <a:rPr lang="en-US" dirty="0"/>
              <a:t>is most effective in situations where the cost of initializing a class instance is high, the rate of instantiation of a class is high, and the number of instantiations in use at any one time is low</a:t>
            </a:r>
            <a:r>
              <a:rPr lang="en-US" dirty="0" smtClean="0"/>
              <a:t>.</a:t>
            </a:r>
          </a:p>
          <a:p>
            <a:r>
              <a:rPr lang="en-US" dirty="0"/>
              <a:t>Object pools (otherwise known as resource pools) are used to manage the object caching. </a:t>
            </a:r>
            <a:endParaRPr lang="en-US" dirty="0" smtClean="0"/>
          </a:p>
          <a:p>
            <a:r>
              <a:rPr lang="en-US" dirty="0" smtClean="0"/>
              <a:t>A </a:t>
            </a:r>
            <a:r>
              <a:rPr lang="en-US" dirty="0"/>
              <a:t>client with access to a Object pool can avoid creating a new Objects by simply asking the pool for one that has already been instantiated instead</a:t>
            </a:r>
            <a:r>
              <a:rPr lang="en-US" dirty="0" smtClean="0"/>
              <a:t>.</a:t>
            </a:r>
          </a:p>
          <a:p>
            <a:r>
              <a:rPr lang="en-US" dirty="0" smtClean="0"/>
              <a:t>Generally </a:t>
            </a:r>
            <a:r>
              <a:rPr lang="en-US" dirty="0"/>
              <a:t>the pool will be a growing pool, i.e. the pool itself will create new objects if the pool is empty, or we can have a pool, which restricts the number of objects created.</a:t>
            </a:r>
            <a:endParaRPr lang="en-IN" dirty="0"/>
          </a:p>
        </p:txBody>
      </p:sp>
      <p:sp>
        <p:nvSpPr>
          <p:cNvPr id="3" name="Title 2"/>
          <p:cNvSpPr>
            <a:spLocks noGrp="1"/>
          </p:cNvSpPr>
          <p:nvPr>
            <p:ph type="title"/>
          </p:nvPr>
        </p:nvSpPr>
        <p:spPr/>
        <p:txBody>
          <a:bodyPr/>
          <a:lstStyle/>
          <a:p>
            <a:r>
              <a:rPr lang="en-IN" dirty="0" smtClean="0"/>
              <a:t>Object Pool Design Pattern</a:t>
            </a:r>
            <a:endParaRPr lang="en-IN" dirty="0"/>
          </a:p>
        </p:txBody>
      </p:sp>
    </p:spTree>
    <p:extLst>
      <p:ext uri="{BB962C8B-B14F-4D97-AF65-F5344CB8AC3E}">
        <p14:creationId xmlns:p14="http://schemas.microsoft.com/office/powerpoint/2010/main" val="414534476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Object Pool Design Pattern</a:t>
            </a:r>
            <a:endParaRPr lang="en-IN" dirty="0"/>
          </a:p>
        </p:txBody>
      </p:sp>
      <p:pic>
        <p:nvPicPr>
          <p:cNvPr id="3074" name="Picture 2" descr="Object Pool 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42922"/>
            <a:ext cx="5972175"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bject Pool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590800"/>
            <a:ext cx="5934075" cy="488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46002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Template Method pattern is a behavioral design pattern that defines the program skeleton or an algorithm in a method called the Template Method. </a:t>
            </a:r>
            <a:endParaRPr lang="en-US" dirty="0" smtClean="0"/>
          </a:p>
          <a:p>
            <a:r>
              <a:rPr lang="en-US" dirty="0"/>
              <a:t>For example, you could define the steps to prepare a beverage as an algorithm in a Template Method. </a:t>
            </a:r>
            <a:endParaRPr lang="en-US" dirty="0" smtClean="0"/>
          </a:p>
          <a:p>
            <a:r>
              <a:rPr lang="en-US" dirty="0"/>
              <a:t>The Template Method pattern also helps redefine or customize certain steps of the algorithm by deferring the implementation of some of these steps to subclasses. </a:t>
            </a:r>
            <a:endParaRPr lang="en-US" dirty="0" smtClean="0"/>
          </a:p>
          <a:p>
            <a:r>
              <a:rPr lang="en-US" dirty="0"/>
              <a:t>This means that the subclasses can redefine their own behavior. </a:t>
            </a:r>
            <a:endParaRPr lang="en-IN" dirty="0"/>
          </a:p>
        </p:txBody>
      </p:sp>
      <p:sp>
        <p:nvSpPr>
          <p:cNvPr id="3" name="Title 2"/>
          <p:cNvSpPr>
            <a:spLocks noGrp="1"/>
          </p:cNvSpPr>
          <p:nvPr>
            <p:ph type="title"/>
          </p:nvPr>
        </p:nvSpPr>
        <p:spPr/>
        <p:txBody>
          <a:bodyPr/>
          <a:lstStyle/>
          <a:p>
            <a:r>
              <a:rPr lang="en-IN" dirty="0" smtClean="0"/>
              <a:t>Template Pattern</a:t>
            </a:r>
            <a:endParaRPr lang="en-IN" dirty="0"/>
          </a:p>
        </p:txBody>
      </p:sp>
    </p:spTree>
    <p:extLst>
      <p:ext uri="{BB962C8B-B14F-4D97-AF65-F5344CB8AC3E}">
        <p14:creationId xmlns:p14="http://schemas.microsoft.com/office/powerpoint/2010/main" val="312095721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For example, in this case, subclasses can implement steps to prepare tea using the Template Method to prepare a beverage</a:t>
            </a:r>
            <a:r>
              <a:rPr lang="en-US" dirty="0" smtClean="0"/>
              <a:t>.</a:t>
            </a:r>
          </a:p>
          <a:p>
            <a:r>
              <a:rPr lang="en-US" dirty="0" smtClean="0"/>
              <a:t>It </a:t>
            </a:r>
            <a:r>
              <a:rPr lang="en-US" dirty="0"/>
              <a:t>is important to note that the change in the steps (as done by the subclasses) don't impact the original algorithm's structure</a:t>
            </a:r>
            <a:r>
              <a:rPr lang="en-US" dirty="0" smtClean="0"/>
              <a:t>.</a:t>
            </a:r>
          </a:p>
          <a:p>
            <a:r>
              <a:rPr lang="en-US" dirty="0" smtClean="0"/>
              <a:t>Thus</a:t>
            </a:r>
            <a:r>
              <a:rPr lang="en-US" dirty="0"/>
              <a:t>, the facility of overriding by subclasses in the Template Method pattern allows the creation of different behaviors or algorithms.</a:t>
            </a:r>
            <a:endParaRPr lang="en-IN" dirty="0"/>
          </a:p>
        </p:txBody>
      </p:sp>
      <p:sp>
        <p:nvSpPr>
          <p:cNvPr id="3" name="Title 2"/>
          <p:cNvSpPr>
            <a:spLocks noGrp="1"/>
          </p:cNvSpPr>
          <p:nvPr>
            <p:ph type="title"/>
          </p:nvPr>
        </p:nvSpPr>
        <p:spPr/>
        <p:txBody>
          <a:bodyPr/>
          <a:lstStyle/>
          <a:p>
            <a:r>
              <a:rPr lang="en-IN" dirty="0" smtClean="0"/>
              <a:t>Template Pattern</a:t>
            </a:r>
            <a:endParaRPr lang="en-IN" dirty="0"/>
          </a:p>
        </p:txBody>
      </p:sp>
    </p:spTree>
    <p:extLst>
      <p:ext uri="{BB962C8B-B14F-4D97-AF65-F5344CB8AC3E}">
        <p14:creationId xmlns:p14="http://schemas.microsoft.com/office/powerpoint/2010/main" val="2913741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p:txBody>
          <a:bodyPr/>
          <a:lstStyle/>
          <a:p>
            <a:r>
              <a:rPr lang="en-IN" altLang="en-US" smtClean="0">
                <a:ea typeface="ＭＳ Ｐゴシック" panose="020B0600070205080204" pitchFamily="34" charset="-128"/>
              </a:rPr>
              <a:t>Regular Expressions</a:t>
            </a:r>
          </a:p>
        </p:txBody>
      </p:sp>
      <p:graphicFrame>
        <p:nvGraphicFramePr>
          <p:cNvPr id="6" name="Content Placeholder 5"/>
          <p:cNvGraphicFramePr>
            <a:graphicFrameLocks noGrp="1"/>
          </p:cNvGraphicFramePr>
          <p:nvPr>
            <p:ph idx="4294967295"/>
          </p:nvPr>
        </p:nvGraphicFramePr>
        <p:xfrm>
          <a:off x="771525" y="1414463"/>
          <a:ext cx="7600950" cy="4683126"/>
        </p:xfrm>
        <a:graphic>
          <a:graphicData uri="http://schemas.openxmlformats.org/drawingml/2006/table">
            <a:tbl>
              <a:tblPr/>
              <a:tblGrid>
                <a:gridCol w="884334"/>
                <a:gridCol w="4182966"/>
                <a:gridCol w="2533650"/>
              </a:tblGrid>
              <a:tr h="320695">
                <a:tc>
                  <a:txBody>
                    <a:bodyPr/>
                    <a:lstStyle/>
                    <a:p>
                      <a:pPr algn="l" fontAlgn="t"/>
                      <a:r>
                        <a:rPr lang="en-IN" sz="1600" dirty="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 set of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dirty="0">
                          <a:effectLst/>
                        </a:rPr>
                        <a:t>"[a-m]"</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941338">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Signals a special sequence (can also be used to escape special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Any character (except newline character)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"he..o"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Starts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"^hello"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Ends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"world$"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Zero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One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Excactly the specified number of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"al{2}"</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Either or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"falls|stays"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Capture and group</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endParaRPr lang="en-IN" sz="1600" dirty="0"/>
                    </a:p>
                  </a:txBody>
                  <a:tcPr marL="57638" marR="57638" marT="28816" marB="28816">
                    <a:lnL w="7620" cap="flat" cmpd="sng" algn="ctr">
                      <a:solidFill>
                        <a:srgbClr val="CCCCCC"/>
                      </a:solidFill>
                      <a:prstDash val="solid"/>
                      <a:round/>
                      <a:headEnd type="none" w="med" len="med"/>
                      <a:tailEnd type="none" w="med" len="med"/>
                    </a:lnL>
                    <a:lnT w="7620" cap="flat" cmpd="sng" algn="ctr">
                      <a:solidFill>
                        <a:srgbClr val="DDDDDD"/>
                      </a:solidFill>
                      <a:prstDash val="solid"/>
                      <a:round/>
                      <a:headEnd type="none" w="med" len="med"/>
                      <a:tailEnd type="none" w="med" len="med"/>
                    </a:lnT>
                  </a:tcPr>
                </a:tc>
              </a:tr>
            </a:tbl>
          </a:graphicData>
        </a:graphic>
      </p:graphicFrame>
      <p:sp>
        <p:nvSpPr>
          <p:cNvPr id="196661"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EA47644-419E-4993-B326-8326EDFCF275}" type="slidenum">
              <a:rPr lang="en-US" altLang="en-US" sz="1400" smtClean="0"/>
              <a:pPr>
                <a:spcBef>
                  <a:spcPct val="0"/>
                </a:spcBef>
                <a:buFontTx/>
                <a:buNone/>
              </a:pPr>
              <a:t>24</a:t>
            </a:fld>
            <a:endParaRPr lang="en-US" altLang="en-US" sz="1400" smtClean="0"/>
          </a:p>
        </p:txBody>
      </p:sp>
    </p:spTree>
    <p:extLst>
      <p:ext uri="{BB962C8B-B14F-4D97-AF65-F5344CB8AC3E}">
        <p14:creationId xmlns:p14="http://schemas.microsoft.com/office/powerpoint/2010/main" val="263085445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a:t>
            </a:r>
            <a:r>
              <a:rPr lang="en-US" dirty="0" smtClean="0"/>
              <a:t>bstract </a:t>
            </a:r>
            <a:r>
              <a:rPr lang="en-US" dirty="0"/>
              <a:t>class is used to define the steps of the algorithm</a:t>
            </a:r>
            <a:r>
              <a:rPr lang="en-US" dirty="0" smtClean="0"/>
              <a:t>.</a:t>
            </a:r>
          </a:p>
          <a:p>
            <a:r>
              <a:rPr lang="en-US" dirty="0" smtClean="0"/>
              <a:t>These </a:t>
            </a:r>
            <a:r>
              <a:rPr lang="en-US" dirty="0"/>
              <a:t>steps are also known as </a:t>
            </a:r>
            <a:r>
              <a:rPr lang="en-US" i="1" dirty="0"/>
              <a:t>primitive operations </a:t>
            </a:r>
            <a:r>
              <a:rPr lang="en-US" dirty="0"/>
              <a:t>in the context of the Template Method pattern</a:t>
            </a:r>
            <a:r>
              <a:rPr lang="en-US" dirty="0" smtClean="0"/>
              <a:t>.</a:t>
            </a:r>
          </a:p>
          <a:p>
            <a:r>
              <a:rPr lang="en-US" dirty="0" smtClean="0"/>
              <a:t>These </a:t>
            </a:r>
            <a:r>
              <a:rPr lang="en-US" dirty="0"/>
              <a:t>steps are defined with abstract methods, and the Template Method defines the algorithm</a:t>
            </a:r>
            <a:r>
              <a:rPr lang="en-US" dirty="0" smtClean="0"/>
              <a:t>.</a:t>
            </a:r>
          </a:p>
          <a:p>
            <a:r>
              <a:rPr lang="en-US" dirty="0" smtClean="0"/>
              <a:t>The </a:t>
            </a:r>
            <a:r>
              <a:rPr lang="en-US" dirty="0" err="1"/>
              <a:t>ConcreteClass</a:t>
            </a:r>
            <a:r>
              <a:rPr lang="en-US" dirty="0"/>
              <a:t> (that subclasses the abstract class) implements subclass-specific steps of the algorithm.</a:t>
            </a:r>
            <a:endParaRPr lang="en-IN" dirty="0"/>
          </a:p>
        </p:txBody>
      </p:sp>
      <p:sp>
        <p:nvSpPr>
          <p:cNvPr id="3" name="Title 2"/>
          <p:cNvSpPr>
            <a:spLocks noGrp="1"/>
          </p:cNvSpPr>
          <p:nvPr>
            <p:ph type="title"/>
          </p:nvPr>
        </p:nvSpPr>
        <p:spPr/>
        <p:txBody>
          <a:bodyPr/>
          <a:lstStyle/>
          <a:p>
            <a:r>
              <a:rPr lang="en-IN" dirty="0" smtClean="0"/>
              <a:t>Template Pattern</a:t>
            </a:r>
            <a:endParaRPr lang="en-IN" dirty="0"/>
          </a:p>
        </p:txBody>
      </p:sp>
    </p:spTree>
    <p:extLst>
      <p:ext uri="{BB962C8B-B14F-4D97-AF65-F5344CB8AC3E}">
        <p14:creationId xmlns:p14="http://schemas.microsoft.com/office/powerpoint/2010/main" val="25344420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Template Method pattern is used in the following cases:</a:t>
            </a:r>
          </a:p>
          <a:p>
            <a:r>
              <a:rPr lang="en-US" dirty="0"/>
              <a:t>When multiple algorithms or classes implement similar or identical logic</a:t>
            </a:r>
          </a:p>
          <a:p>
            <a:r>
              <a:rPr lang="en-US" dirty="0"/>
              <a:t>The implementation of algorithms in subclasses helps reduce code duplication</a:t>
            </a:r>
          </a:p>
          <a:p>
            <a:r>
              <a:rPr lang="en-US" dirty="0"/>
              <a:t>Multiple algorithms can be defined by letting the subclasses implement the behavior through overriding</a:t>
            </a:r>
          </a:p>
        </p:txBody>
      </p:sp>
      <p:sp>
        <p:nvSpPr>
          <p:cNvPr id="3" name="Title 2"/>
          <p:cNvSpPr>
            <a:spLocks noGrp="1"/>
          </p:cNvSpPr>
          <p:nvPr>
            <p:ph type="title"/>
          </p:nvPr>
        </p:nvSpPr>
        <p:spPr/>
        <p:txBody>
          <a:bodyPr/>
          <a:lstStyle/>
          <a:p>
            <a:r>
              <a:rPr lang="en-IN" dirty="0" smtClean="0"/>
              <a:t>Template Pattern</a:t>
            </a:r>
            <a:endParaRPr lang="en-IN" dirty="0"/>
          </a:p>
        </p:txBody>
      </p:sp>
    </p:spTree>
    <p:extLst>
      <p:ext uri="{BB962C8B-B14F-4D97-AF65-F5344CB8AC3E}">
        <p14:creationId xmlns:p14="http://schemas.microsoft.com/office/powerpoint/2010/main" val="80915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short, the main intentions of the Template Method pattern are as follows:</a:t>
            </a:r>
          </a:p>
          <a:p>
            <a:r>
              <a:rPr lang="en-US" dirty="0"/>
              <a:t>Defining a skeleton of an algorithm with primitive operations</a:t>
            </a:r>
          </a:p>
          <a:p>
            <a:r>
              <a:rPr lang="en-US" dirty="0"/>
              <a:t>Redefining certain operations of the subclass without changing the algorithm's structure</a:t>
            </a:r>
          </a:p>
          <a:p>
            <a:r>
              <a:rPr lang="en-US" dirty="0"/>
              <a:t>Achieving code reuse and avoiding duplicate efforts</a:t>
            </a:r>
          </a:p>
          <a:p>
            <a:r>
              <a:rPr lang="en-US" dirty="0"/>
              <a:t>Leveraging common interfaces or implementations</a:t>
            </a:r>
          </a:p>
        </p:txBody>
      </p:sp>
      <p:sp>
        <p:nvSpPr>
          <p:cNvPr id="3" name="Title 2"/>
          <p:cNvSpPr>
            <a:spLocks noGrp="1"/>
          </p:cNvSpPr>
          <p:nvPr>
            <p:ph type="title"/>
          </p:nvPr>
        </p:nvSpPr>
        <p:spPr/>
        <p:txBody>
          <a:bodyPr/>
          <a:lstStyle/>
          <a:p>
            <a:r>
              <a:rPr lang="en-IN" dirty="0" smtClean="0"/>
              <a:t>Template Pattern</a:t>
            </a:r>
            <a:endParaRPr lang="en-IN" dirty="0"/>
          </a:p>
        </p:txBody>
      </p:sp>
    </p:spTree>
    <p:extLst>
      <p:ext uri="{BB962C8B-B14F-4D97-AF65-F5344CB8AC3E}">
        <p14:creationId xmlns:p14="http://schemas.microsoft.com/office/powerpoint/2010/main" val="428272761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Template Method pattern works with the following terms—</a:t>
            </a:r>
            <a:r>
              <a:rPr lang="en-US" dirty="0" err="1"/>
              <a:t>AbstractClass</a:t>
            </a:r>
            <a:r>
              <a:rPr lang="en-US" dirty="0"/>
              <a:t>, </a:t>
            </a:r>
            <a:r>
              <a:rPr lang="en-US" dirty="0" err="1"/>
              <a:t>ConcreteClass</a:t>
            </a:r>
            <a:r>
              <a:rPr lang="en-US" dirty="0"/>
              <a:t>, Template Method, and Client:</a:t>
            </a:r>
          </a:p>
          <a:p>
            <a:r>
              <a:rPr lang="en-US" dirty="0" err="1"/>
              <a:t>AbstractClass</a:t>
            </a:r>
            <a:r>
              <a:rPr lang="en-US" dirty="0"/>
              <a:t>: This declares an interface to define the steps of the algorithm</a:t>
            </a:r>
          </a:p>
          <a:p>
            <a:r>
              <a:rPr lang="en-US" dirty="0" err="1"/>
              <a:t>ConcreteClass</a:t>
            </a:r>
            <a:r>
              <a:rPr lang="en-US" dirty="0"/>
              <a:t>: This defines subclass-specific step definitions</a:t>
            </a:r>
          </a:p>
          <a:p>
            <a:r>
              <a:rPr lang="en-US" dirty="0" err="1"/>
              <a:t>template_method</a:t>
            </a:r>
            <a:r>
              <a:rPr lang="en-US" dirty="0"/>
              <a:t>(): This defines the algorithm by calling the step methods</a:t>
            </a:r>
          </a:p>
        </p:txBody>
      </p:sp>
      <p:sp>
        <p:nvSpPr>
          <p:cNvPr id="3" name="Title 2"/>
          <p:cNvSpPr>
            <a:spLocks noGrp="1"/>
          </p:cNvSpPr>
          <p:nvPr>
            <p:ph type="title"/>
          </p:nvPr>
        </p:nvSpPr>
        <p:spPr/>
        <p:txBody>
          <a:bodyPr/>
          <a:lstStyle/>
          <a:p>
            <a:r>
              <a:rPr lang="en-IN" dirty="0" smtClean="0"/>
              <a:t>Template Pattern</a:t>
            </a:r>
            <a:endParaRPr lang="en-IN" dirty="0"/>
          </a:p>
        </p:txBody>
      </p:sp>
    </p:spTree>
    <p:extLst>
      <p:ext uri="{BB962C8B-B14F-4D97-AF65-F5344CB8AC3E}">
        <p14:creationId xmlns:p14="http://schemas.microsoft.com/office/powerpoint/2010/main" val="24534509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Template Pattern</a:t>
            </a:r>
            <a:endParaRPr lang="en-IN" dirty="0"/>
          </a:p>
        </p:txBody>
      </p:sp>
      <p:pic>
        <p:nvPicPr>
          <p:cNvPr id="5" name="Picture 4"/>
          <p:cNvPicPr>
            <a:picLocks noChangeAspect="1"/>
          </p:cNvPicPr>
          <p:nvPr/>
        </p:nvPicPr>
        <p:blipFill>
          <a:blip r:embed="rId2"/>
          <a:stretch>
            <a:fillRect/>
          </a:stretch>
        </p:blipFill>
        <p:spPr>
          <a:xfrm>
            <a:off x="952795" y="2133600"/>
            <a:ext cx="7221740" cy="3657600"/>
          </a:xfrm>
          <a:prstGeom prst="rect">
            <a:avLst/>
          </a:prstGeom>
        </p:spPr>
      </p:pic>
    </p:spTree>
    <p:extLst>
      <p:ext uri="{BB962C8B-B14F-4D97-AF65-F5344CB8AC3E}">
        <p14:creationId xmlns:p14="http://schemas.microsoft.com/office/powerpoint/2010/main" val="16695358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Imagine the case of a travel agency, say, Dev Travels. Now how do they typically work? </a:t>
            </a:r>
            <a:endParaRPr lang="en-US" dirty="0" smtClean="0"/>
          </a:p>
          <a:p>
            <a:r>
              <a:rPr lang="en-US" dirty="0" smtClean="0"/>
              <a:t>They </a:t>
            </a:r>
            <a:r>
              <a:rPr lang="en-US" dirty="0"/>
              <a:t>define various trips to various locations and come up with a holiday package for you</a:t>
            </a:r>
            <a:r>
              <a:rPr lang="en-US" dirty="0" smtClean="0"/>
              <a:t>.</a:t>
            </a:r>
          </a:p>
          <a:p>
            <a:r>
              <a:rPr lang="en-US" dirty="0" smtClean="0"/>
              <a:t> </a:t>
            </a:r>
            <a:r>
              <a:rPr lang="en-US" dirty="0"/>
              <a:t>A package is essentially a trip that you, as a customer, undertakes</a:t>
            </a:r>
            <a:r>
              <a:rPr lang="en-US" dirty="0" smtClean="0"/>
              <a:t>.</a:t>
            </a:r>
          </a:p>
          <a:p>
            <a:r>
              <a:rPr lang="en-US" dirty="0" smtClean="0"/>
              <a:t> </a:t>
            </a:r>
            <a:r>
              <a:rPr lang="en-US" dirty="0"/>
              <a:t>A trip has details such as the places visited, transportation used, and other factors that define the trip itinerary. </a:t>
            </a:r>
            <a:endParaRPr lang="en-US" dirty="0" smtClean="0"/>
          </a:p>
          <a:p>
            <a:r>
              <a:rPr lang="en-US" dirty="0" smtClean="0"/>
              <a:t>This </a:t>
            </a:r>
            <a:r>
              <a:rPr lang="en-US" dirty="0"/>
              <a:t>same trip can be customized differently based on the needs of the customers</a:t>
            </a:r>
            <a:endParaRPr lang="en-IN" dirty="0"/>
          </a:p>
        </p:txBody>
      </p:sp>
      <p:sp>
        <p:nvSpPr>
          <p:cNvPr id="3" name="Title 2"/>
          <p:cNvSpPr>
            <a:spLocks noGrp="1"/>
          </p:cNvSpPr>
          <p:nvPr>
            <p:ph type="title"/>
          </p:nvPr>
        </p:nvSpPr>
        <p:spPr/>
        <p:txBody>
          <a:bodyPr/>
          <a:lstStyle/>
          <a:p>
            <a:r>
              <a:rPr lang="en-IN" dirty="0" smtClean="0"/>
              <a:t>Template Pattern</a:t>
            </a:r>
            <a:endParaRPr lang="en-IN" dirty="0"/>
          </a:p>
        </p:txBody>
      </p:sp>
    </p:spTree>
    <p:extLst>
      <p:ext uri="{BB962C8B-B14F-4D97-AF65-F5344CB8AC3E}">
        <p14:creationId xmlns:p14="http://schemas.microsoft.com/office/powerpoint/2010/main" val="34129037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Template Method pattern provides you with the following advantages:</a:t>
            </a:r>
          </a:p>
          <a:p>
            <a:r>
              <a:rPr lang="en-US" dirty="0" smtClean="0"/>
              <a:t>Code </a:t>
            </a:r>
            <a:r>
              <a:rPr lang="en-US" dirty="0"/>
              <a:t>reuse happens with the Template Method pattern as it uses inheritance and not composition. Only a few methods need to be overridden.</a:t>
            </a:r>
          </a:p>
          <a:p>
            <a:r>
              <a:rPr lang="en-US" dirty="0"/>
              <a:t>Flexibility lets subclasses decide how to implement steps in an algorithm.</a:t>
            </a:r>
          </a:p>
          <a:p>
            <a:endParaRPr lang="en-IN" dirty="0"/>
          </a:p>
        </p:txBody>
      </p:sp>
      <p:sp>
        <p:nvSpPr>
          <p:cNvPr id="3" name="Title 2"/>
          <p:cNvSpPr>
            <a:spLocks noGrp="1"/>
          </p:cNvSpPr>
          <p:nvPr>
            <p:ph type="title"/>
          </p:nvPr>
        </p:nvSpPr>
        <p:spPr/>
        <p:txBody>
          <a:bodyPr/>
          <a:lstStyle/>
          <a:p>
            <a:r>
              <a:rPr lang="en-IN" dirty="0" smtClean="0"/>
              <a:t>Template Pattern</a:t>
            </a:r>
            <a:endParaRPr lang="en-IN" dirty="0"/>
          </a:p>
        </p:txBody>
      </p:sp>
    </p:spTree>
    <p:extLst>
      <p:ext uri="{BB962C8B-B14F-4D97-AF65-F5344CB8AC3E}">
        <p14:creationId xmlns:p14="http://schemas.microsoft.com/office/powerpoint/2010/main" val="27904656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smtClean="0"/>
              <a:t>Debugging </a:t>
            </a:r>
            <a:r>
              <a:rPr lang="en-US" dirty="0"/>
              <a:t>and understanding the sequence of flow in the Template Method pattern can be confusing at times. </a:t>
            </a:r>
            <a:endParaRPr lang="en-US" dirty="0" smtClean="0"/>
          </a:p>
          <a:p>
            <a:r>
              <a:rPr lang="en-US" dirty="0" smtClean="0"/>
              <a:t>You </a:t>
            </a:r>
            <a:r>
              <a:rPr lang="en-US" dirty="0"/>
              <a:t>may end up implementing a method that shouldn't be implemented or not implementing an abstract method at all. </a:t>
            </a:r>
            <a:endParaRPr lang="en-US" dirty="0" smtClean="0"/>
          </a:p>
          <a:p>
            <a:r>
              <a:rPr lang="en-US" dirty="0" smtClean="0"/>
              <a:t>Documentation </a:t>
            </a:r>
            <a:r>
              <a:rPr lang="en-US" dirty="0"/>
              <a:t>and strict error handling has to be done by the programmer.</a:t>
            </a:r>
          </a:p>
          <a:p>
            <a:r>
              <a:rPr lang="en-US" dirty="0" smtClean="0"/>
              <a:t>Maintenance </a:t>
            </a:r>
            <a:r>
              <a:rPr lang="en-US" dirty="0"/>
              <a:t>of the template framework can be a problem as changes at any level (low-level or high-level) can disturb the implementation. Hence, maintenance can be painful with the Template Method pattern.</a:t>
            </a:r>
          </a:p>
          <a:p>
            <a:endParaRPr lang="en-IN" dirty="0"/>
          </a:p>
        </p:txBody>
      </p:sp>
      <p:sp>
        <p:nvSpPr>
          <p:cNvPr id="3" name="Title 2"/>
          <p:cNvSpPr>
            <a:spLocks noGrp="1"/>
          </p:cNvSpPr>
          <p:nvPr>
            <p:ph type="title"/>
          </p:nvPr>
        </p:nvSpPr>
        <p:spPr/>
        <p:txBody>
          <a:bodyPr/>
          <a:lstStyle/>
          <a:p>
            <a:r>
              <a:rPr lang="en-IN" dirty="0" smtClean="0"/>
              <a:t>Template Pattern</a:t>
            </a:r>
            <a:endParaRPr lang="en-IN" dirty="0"/>
          </a:p>
        </p:txBody>
      </p:sp>
    </p:spTree>
    <p:extLst>
      <p:ext uri="{BB962C8B-B14F-4D97-AF65-F5344CB8AC3E}">
        <p14:creationId xmlns:p14="http://schemas.microsoft.com/office/powerpoint/2010/main" val="38691824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Bridge design pattern allows you to separate the abstraction from the implementation</a:t>
            </a:r>
            <a:r>
              <a:rPr lang="en-US" dirty="0" smtClean="0"/>
              <a:t>.</a:t>
            </a:r>
          </a:p>
          <a:p>
            <a:r>
              <a:rPr lang="en-US" dirty="0" smtClean="0"/>
              <a:t>It </a:t>
            </a:r>
            <a:r>
              <a:rPr lang="en-US" dirty="0"/>
              <a:t>is a structural design pattern</a:t>
            </a:r>
            <a:r>
              <a:rPr lang="en-US" dirty="0" smtClean="0"/>
              <a:t>.</a:t>
            </a:r>
          </a:p>
          <a:p>
            <a:pPr fontAlgn="base"/>
            <a:r>
              <a:rPr lang="en-US" b="1" dirty="0"/>
              <a:t>There are 2 parts in Bridge design pattern :</a:t>
            </a:r>
            <a:endParaRPr lang="en-US" dirty="0"/>
          </a:p>
          <a:p>
            <a:pPr lvl="1" fontAlgn="base"/>
            <a:r>
              <a:rPr lang="en-US" dirty="0"/>
              <a:t>Abstraction</a:t>
            </a:r>
          </a:p>
          <a:p>
            <a:pPr lvl="1" fontAlgn="base"/>
            <a:r>
              <a:rPr lang="en-US" dirty="0" smtClean="0"/>
              <a:t>Implementation</a:t>
            </a:r>
          </a:p>
          <a:p>
            <a:pPr fontAlgn="base"/>
            <a:r>
              <a:rPr lang="en-US" sz="2800" b="1" dirty="0" smtClean="0">
                <a:solidFill>
                  <a:schemeClr val="tx1"/>
                </a:solidFill>
              </a:rPr>
              <a:t>Bridge </a:t>
            </a:r>
            <a:r>
              <a:rPr lang="en-US" sz="2800" b="1" dirty="0">
                <a:solidFill>
                  <a:schemeClr val="tx1"/>
                </a:solidFill>
              </a:rPr>
              <a:t>pattern is about preferring composition over inheritance. </a:t>
            </a:r>
            <a:r>
              <a:rPr lang="en-US" sz="2800" b="1" dirty="0">
                <a:solidFill>
                  <a:schemeClr val="tx1"/>
                </a:solidFill>
              </a:rPr>
              <a:t>Implementation details are pushed from a hierarchy to another object with a separate hierarchy</a:t>
            </a:r>
            <a:r>
              <a:rPr lang="en-US" i="1" dirty="0"/>
              <a:t>.</a:t>
            </a:r>
            <a:endParaRPr lang="en-US" dirty="0" smtClean="0"/>
          </a:p>
          <a:p>
            <a:pPr marL="225425" lvl="1" indent="0" fontAlgn="base">
              <a:buNone/>
            </a:pPr>
            <a:endParaRPr lang="en-US" dirty="0"/>
          </a:p>
          <a:p>
            <a:endParaRPr lang="en-IN" dirty="0"/>
          </a:p>
        </p:txBody>
      </p:sp>
      <p:sp>
        <p:nvSpPr>
          <p:cNvPr id="3" name="Title 2"/>
          <p:cNvSpPr>
            <a:spLocks noGrp="1"/>
          </p:cNvSpPr>
          <p:nvPr>
            <p:ph type="title"/>
          </p:nvPr>
        </p:nvSpPr>
        <p:spPr/>
        <p:txBody>
          <a:bodyPr/>
          <a:lstStyle/>
          <a:p>
            <a:r>
              <a:rPr lang="en-IN" dirty="0" smtClean="0"/>
              <a:t>Bridge Pattern </a:t>
            </a:r>
            <a:endParaRPr lang="en-IN" dirty="0"/>
          </a:p>
        </p:txBody>
      </p:sp>
    </p:spTree>
    <p:extLst>
      <p:ext uri="{BB962C8B-B14F-4D97-AF65-F5344CB8AC3E}">
        <p14:creationId xmlns:p14="http://schemas.microsoft.com/office/powerpoint/2010/main" val="3268620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dirty="0"/>
              <a:t>The bridge pattern allows the Abstraction and the Implementation to be developed independently and the client code can access only the Abstraction part without being concerned about the Implementation part.</a:t>
            </a:r>
          </a:p>
          <a:p>
            <a:pPr fontAlgn="base"/>
            <a:r>
              <a:rPr lang="en-US" dirty="0"/>
              <a:t>The abstraction is an interface or abstract class and the </a:t>
            </a:r>
            <a:r>
              <a:rPr lang="en-US" dirty="0" err="1"/>
              <a:t>implementor</a:t>
            </a:r>
            <a:r>
              <a:rPr lang="en-US" dirty="0"/>
              <a:t> is also an interface or abstract class.</a:t>
            </a:r>
          </a:p>
          <a:p>
            <a:pPr fontAlgn="base"/>
            <a:r>
              <a:rPr lang="en-US" dirty="0"/>
              <a:t>The abstraction contains a reference to the </a:t>
            </a:r>
            <a:r>
              <a:rPr lang="en-US" dirty="0" err="1"/>
              <a:t>implementor</a:t>
            </a:r>
            <a:r>
              <a:rPr lang="en-US" dirty="0"/>
              <a:t>. </a:t>
            </a:r>
            <a:endParaRPr lang="en-US" dirty="0" smtClean="0"/>
          </a:p>
          <a:p>
            <a:pPr fontAlgn="base"/>
            <a:r>
              <a:rPr lang="en-US" dirty="0" smtClean="0"/>
              <a:t>Children </a:t>
            </a:r>
            <a:r>
              <a:rPr lang="en-US" dirty="0"/>
              <a:t>of the abstraction are referred to as refined abstractions, and children of the </a:t>
            </a:r>
            <a:r>
              <a:rPr lang="en-US" dirty="0" err="1"/>
              <a:t>implementor</a:t>
            </a:r>
            <a:r>
              <a:rPr lang="en-US" dirty="0"/>
              <a:t> are concrete </a:t>
            </a:r>
            <a:r>
              <a:rPr lang="en-US" dirty="0" err="1"/>
              <a:t>implementors</a:t>
            </a:r>
            <a:r>
              <a:rPr lang="en-US" dirty="0" smtClean="0"/>
              <a:t>.</a:t>
            </a:r>
          </a:p>
          <a:p>
            <a:endParaRPr lang="en-IN" dirty="0"/>
          </a:p>
        </p:txBody>
      </p:sp>
      <p:sp>
        <p:nvSpPr>
          <p:cNvPr id="3" name="Title 2"/>
          <p:cNvSpPr>
            <a:spLocks noGrp="1"/>
          </p:cNvSpPr>
          <p:nvPr>
            <p:ph type="title"/>
          </p:nvPr>
        </p:nvSpPr>
        <p:spPr/>
        <p:txBody>
          <a:bodyPr/>
          <a:lstStyle/>
          <a:p>
            <a:r>
              <a:rPr lang="en-IN" dirty="0" smtClean="0"/>
              <a:t>Bridge Pattern </a:t>
            </a:r>
            <a:endParaRPr lang="en-IN" dirty="0"/>
          </a:p>
        </p:txBody>
      </p:sp>
    </p:spTree>
    <p:extLst>
      <p:ext uri="{BB962C8B-B14F-4D97-AF65-F5344CB8AC3E}">
        <p14:creationId xmlns:p14="http://schemas.microsoft.com/office/powerpoint/2010/main" val="62647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p:cNvSpPr>
            <a:spLocks noGrp="1"/>
          </p:cNvSpPr>
          <p:nvPr>
            <p:ph type="title"/>
          </p:nvPr>
        </p:nvSpPr>
        <p:spPr/>
        <p:txBody>
          <a:bodyPr/>
          <a:lstStyle/>
          <a:p>
            <a:r>
              <a:rPr lang="en-IN" altLang="en-US" smtClean="0">
                <a:ea typeface="ＭＳ Ｐゴシック" panose="020B0600070205080204" pitchFamily="34" charset="-128"/>
              </a:rPr>
              <a:t>Regular Expressions</a:t>
            </a:r>
          </a:p>
        </p:txBody>
      </p:sp>
      <p:sp>
        <p:nvSpPr>
          <p:cNvPr id="19763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F2F9731-1408-4A55-8E4D-7A4936C55673}" type="slidenum">
              <a:rPr lang="en-US" altLang="en-US" sz="1400" smtClean="0"/>
              <a:pPr>
                <a:spcBef>
                  <a:spcPct val="0"/>
                </a:spcBef>
                <a:buFontTx/>
                <a:buNone/>
              </a:pPr>
              <a:t>25</a:t>
            </a:fld>
            <a:endParaRPr lang="en-US" altLang="en-US" sz="1400" smtClean="0"/>
          </a:p>
        </p:txBody>
      </p:sp>
      <p:graphicFrame>
        <p:nvGraphicFramePr>
          <p:cNvPr id="7" name="Table 6"/>
          <p:cNvGraphicFramePr>
            <a:graphicFrameLocks noGrp="1"/>
          </p:cNvGraphicFramePr>
          <p:nvPr/>
        </p:nvGraphicFramePr>
        <p:xfrm>
          <a:off x="465138" y="1460500"/>
          <a:ext cx="8281987" cy="4572002"/>
        </p:xfrm>
        <a:graphic>
          <a:graphicData uri="http://schemas.openxmlformats.org/drawingml/2006/table">
            <a:tbl>
              <a:tblPr/>
              <a:tblGrid>
                <a:gridCol w="1018903"/>
                <a:gridCol w="6244181"/>
                <a:gridCol w="1018903"/>
              </a:tblGrid>
              <a:tr h="350467">
                <a:tc>
                  <a:txBody>
                    <a:bodyPr/>
                    <a:lstStyle/>
                    <a:p>
                      <a:pPr algn="l" fontAlgn="t"/>
                      <a:r>
                        <a:rPr lang="en-IN" sz="1200">
                          <a:effectLst/>
                        </a:rPr>
                        <a:t>Character</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Description</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Example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50467">
                <a:tc>
                  <a:txBody>
                    <a:bodyPr/>
                    <a:lstStyle/>
                    <a:p>
                      <a:pPr algn="l" fontAlgn="t"/>
                      <a:r>
                        <a:rPr lang="en-IN" sz="1200">
                          <a:effectLst/>
                        </a:rPr>
                        <a:t>\A</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if the specified characters are at the beginning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"\AThe"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specified characters are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specified characters are present, but NOT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digits (numbers from 0-9)</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digits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493840">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any word characters (characters from a to Z, digits from 0-9, and the underscore _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50467">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any word characters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350467">
                <a:tc>
                  <a:txBody>
                    <a:bodyPr/>
                    <a:lstStyle/>
                    <a:p>
                      <a:pPr algn="l" fontAlgn="t"/>
                      <a:r>
                        <a:rPr lang="en-IN" sz="1200">
                          <a:effectLst/>
                        </a:rPr>
                        <a:t>\Z</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rPr>
                        <a:t>Returns a match if the specified characters are at the end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200" dirty="0">
                          <a:effectLst/>
                        </a:rPr>
                        <a:t>"Spain\Z"</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653606144"/>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smtClean="0"/>
              <a:t>Since </a:t>
            </a:r>
            <a:r>
              <a:rPr lang="en-US" dirty="0"/>
              <a:t>we can change the reference to the </a:t>
            </a:r>
            <a:r>
              <a:rPr lang="en-US" dirty="0" err="1"/>
              <a:t>implementor</a:t>
            </a:r>
            <a:r>
              <a:rPr lang="en-US" dirty="0"/>
              <a:t> in the abstraction, we are able to change the abstraction’s </a:t>
            </a:r>
            <a:r>
              <a:rPr lang="en-US" dirty="0" err="1"/>
              <a:t>implementor</a:t>
            </a:r>
            <a:r>
              <a:rPr lang="en-US" dirty="0"/>
              <a:t> at run-time</a:t>
            </a:r>
            <a:r>
              <a:rPr lang="en-US" dirty="0" smtClean="0"/>
              <a:t>.</a:t>
            </a:r>
          </a:p>
          <a:p>
            <a:pPr fontAlgn="base"/>
            <a:r>
              <a:rPr lang="en-US" dirty="0" smtClean="0"/>
              <a:t>Changes </a:t>
            </a:r>
            <a:r>
              <a:rPr lang="en-US" dirty="0"/>
              <a:t>to the </a:t>
            </a:r>
            <a:r>
              <a:rPr lang="en-US" dirty="0" err="1"/>
              <a:t>implementor</a:t>
            </a:r>
            <a:r>
              <a:rPr lang="en-US" dirty="0"/>
              <a:t> do not affect client code.</a:t>
            </a:r>
          </a:p>
          <a:p>
            <a:pPr fontAlgn="base"/>
            <a:r>
              <a:rPr lang="en-US" dirty="0"/>
              <a:t>It increases the loose coupling between class abstraction and it’s implementation</a:t>
            </a:r>
            <a:r>
              <a:rPr lang="en-US" dirty="0" smtClean="0"/>
              <a:t>.</a:t>
            </a:r>
          </a:p>
          <a:p>
            <a:pPr fontAlgn="base"/>
            <a:r>
              <a:rPr lang="en-US" i="1" dirty="0"/>
              <a:t>Decouple an abstraction from its implementation so that the two can vary independently.</a:t>
            </a:r>
            <a:endParaRPr lang="en-US" dirty="0"/>
          </a:p>
          <a:p>
            <a:pPr marL="225425" lvl="1" indent="0" fontAlgn="base">
              <a:buNone/>
            </a:pPr>
            <a:endParaRPr lang="en-US" dirty="0"/>
          </a:p>
          <a:p>
            <a:endParaRPr lang="en-IN" dirty="0"/>
          </a:p>
        </p:txBody>
      </p:sp>
      <p:sp>
        <p:nvSpPr>
          <p:cNvPr id="3" name="Title 2"/>
          <p:cNvSpPr>
            <a:spLocks noGrp="1"/>
          </p:cNvSpPr>
          <p:nvPr>
            <p:ph type="title"/>
          </p:nvPr>
        </p:nvSpPr>
        <p:spPr/>
        <p:txBody>
          <a:bodyPr/>
          <a:lstStyle/>
          <a:p>
            <a:r>
              <a:rPr lang="en-IN" dirty="0" smtClean="0"/>
              <a:t>Bridge Pattern </a:t>
            </a:r>
            <a:endParaRPr lang="en-IN" dirty="0"/>
          </a:p>
        </p:txBody>
      </p:sp>
    </p:spTree>
    <p:extLst>
      <p:ext uri="{BB962C8B-B14F-4D97-AF65-F5344CB8AC3E}">
        <p14:creationId xmlns:p14="http://schemas.microsoft.com/office/powerpoint/2010/main" val="26510956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Let’s say that you want to build a news website and you want to show different content for different users</a:t>
            </a:r>
            <a:r>
              <a:rPr lang="en-US" dirty="0" smtClean="0"/>
              <a:t>.</a:t>
            </a:r>
          </a:p>
          <a:p>
            <a:pPr fontAlgn="base"/>
            <a:r>
              <a:rPr lang="en-US" dirty="0" smtClean="0"/>
              <a:t> </a:t>
            </a:r>
            <a:r>
              <a:rPr lang="en-US" dirty="0"/>
              <a:t>You want to give paid users full access to articles, without any ads</a:t>
            </a:r>
            <a:r>
              <a:rPr lang="en-US" dirty="0" smtClean="0"/>
              <a:t>.</a:t>
            </a:r>
          </a:p>
          <a:p>
            <a:pPr fontAlgn="base"/>
            <a:r>
              <a:rPr lang="en-US" dirty="0" smtClean="0"/>
              <a:t> </a:t>
            </a:r>
            <a:r>
              <a:rPr lang="en-US" dirty="0"/>
              <a:t>At the same time, you want to give free users some excerpts from the articles, with some ads on the page</a:t>
            </a:r>
            <a:r>
              <a:rPr lang="en-US" dirty="0" smtClean="0"/>
              <a:t>.</a:t>
            </a:r>
          </a:p>
          <a:p>
            <a:pPr fontAlgn="base"/>
            <a:r>
              <a:rPr lang="en-US" dirty="0" smtClean="0"/>
              <a:t> </a:t>
            </a:r>
            <a:r>
              <a:rPr lang="en-US" dirty="0"/>
              <a:t>Finally, you want to show a </a:t>
            </a:r>
            <a:r>
              <a:rPr lang="en-US" i="1" dirty="0"/>
              <a:t>call to action</a:t>
            </a:r>
            <a:r>
              <a:rPr lang="en-US" dirty="0"/>
              <a:t> to all free users, so you can hopefully convert them to paid users.</a:t>
            </a:r>
            <a:endParaRPr lang="en-IN" dirty="0"/>
          </a:p>
        </p:txBody>
      </p:sp>
      <p:sp>
        <p:nvSpPr>
          <p:cNvPr id="3" name="Title 2"/>
          <p:cNvSpPr>
            <a:spLocks noGrp="1"/>
          </p:cNvSpPr>
          <p:nvPr>
            <p:ph type="title"/>
          </p:nvPr>
        </p:nvSpPr>
        <p:spPr/>
        <p:txBody>
          <a:bodyPr/>
          <a:lstStyle/>
          <a:p>
            <a:r>
              <a:rPr lang="en-IN" dirty="0" smtClean="0"/>
              <a:t>Bridge Pattern </a:t>
            </a:r>
            <a:endParaRPr lang="en-IN" dirty="0"/>
          </a:p>
        </p:txBody>
      </p:sp>
    </p:spTree>
    <p:extLst>
      <p:ext uri="{BB962C8B-B14F-4D97-AF65-F5344CB8AC3E}">
        <p14:creationId xmlns:p14="http://schemas.microsoft.com/office/powerpoint/2010/main" val="271506939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Composite</a:t>
            </a:r>
            <a:r>
              <a:rPr lang="en-US" dirty="0"/>
              <a:t> is a Conceptual design pattern that allows composing objects into a tree-like structure and work with the it as if it was a singular object</a:t>
            </a:r>
            <a:r>
              <a:rPr lang="en-US" dirty="0" smtClean="0"/>
              <a:t>.</a:t>
            </a:r>
          </a:p>
          <a:p>
            <a:r>
              <a:rPr lang="en-US" i="1" dirty="0"/>
              <a:t>Composite pattern lets clients to treat the individual objects in a uniform manner</a:t>
            </a:r>
            <a:r>
              <a:rPr lang="en-US" i="1" dirty="0" smtClean="0"/>
              <a:t>.</a:t>
            </a:r>
          </a:p>
          <a:p>
            <a:r>
              <a:rPr lang="en-US" dirty="0"/>
              <a:t>The Composite Pattern allows you to compose objects into a tree structure to represent the part-whole hierarchy which means you can create a tree of objects that is made of different parts, but that can be treated as a whole one big thing</a:t>
            </a:r>
            <a:r>
              <a:rPr lang="en-US" dirty="0" smtClean="0"/>
              <a:t>.</a:t>
            </a:r>
          </a:p>
          <a:p>
            <a:r>
              <a:rPr lang="en-US" dirty="0" smtClean="0"/>
              <a:t>Composite </a:t>
            </a:r>
            <a:r>
              <a:rPr lang="en-US" dirty="0"/>
              <a:t>lets clients to treat individual objects and compositions of objects uniformly.</a:t>
            </a:r>
            <a:endParaRPr lang="en-US" dirty="0" smtClean="0"/>
          </a:p>
          <a:p>
            <a:endParaRPr lang="en-US" dirty="0"/>
          </a:p>
          <a:p>
            <a:endParaRPr lang="en-IN" dirty="0"/>
          </a:p>
        </p:txBody>
      </p:sp>
      <p:sp>
        <p:nvSpPr>
          <p:cNvPr id="3" name="Title 2"/>
          <p:cNvSpPr>
            <a:spLocks noGrp="1"/>
          </p:cNvSpPr>
          <p:nvPr>
            <p:ph type="title"/>
          </p:nvPr>
        </p:nvSpPr>
        <p:spPr/>
        <p:txBody>
          <a:bodyPr/>
          <a:lstStyle/>
          <a:p>
            <a:r>
              <a:rPr lang="en-IN" dirty="0" smtClean="0"/>
              <a:t>Composite Design Pattern</a:t>
            </a:r>
            <a:endParaRPr lang="en-IN" dirty="0"/>
          </a:p>
        </p:txBody>
      </p:sp>
    </p:spTree>
    <p:extLst>
      <p:ext uri="{BB962C8B-B14F-4D97-AF65-F5344CB8AC3E}">
        <p14:creationId xmlns:p14="http://schemas.microsoft.com/office/powerpoint/2010/main" val="38756423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for example a program that manipulates a file system. A file system is a tree structure that contains Branches which are Folders as well as Leaf nodes which are Files</a:t>
            </a:r>
            <a:r>
              <a:rPr lang="en-US" b="1" dirty="0" smtClean="0"/>
              <a:t>.</a:t>
            </a:r>
          </a:p>
          <a:p>
            <a:r>
              <a:rPr lang="en-US" b="1" dirty="0" smtClean="0"/>
              <a:t>Note </a:t>
            </a:r>
            <a:r>
              <a:rPr lang="en-US" b="1" dirty="0"/>
              <a:t>that a folder object usually contains one or more file or folder objects and thus is a complex object where a file is a simple object</a:t>
            </a:r>
            <a:r>
              <a:rPr lang="en-US" b="1" dirty="0" smtClean="0"/>
              <a:t>.</a:t>
            </a:r>
          </a:p>
          <a:p>
            <a:r>
              <a:rPr lang="en-US" b="1" dirty="0" smtClean="0"/>
              <a:t>Note </a:t>
            </a:r>
            <a:r>
              <a:rPr lang="en-US" b="1" dirty="0"/>
              <a:t>also that since files and folders have many operations and attributes in common, such as moving and copying a file or a folder, listing file or folder attributes such as file name and </a:t>
            </a:r>
            <a:r>
              <a:rPr lang="en-US" b="1" dirty="0" smtClean="0"/>
              <a:t>size.</a:t>
            </a:r>
          </a:p>
          <a:p>
            <a:r>
              <a:rPr lang="en-US" b="1" dirty="0" smtClean="0"/>
              <a:t>It </a:t>
            </a:r>
            <a:r>
              <a:rPr lang="en-US" b="1" dirty="0"/>
              <a:t>would be easier and more convenient to treat both file and folder objects uniformly by defining a File System Resource Interface</a:t>
            </a:r>
            <a:endParaRPr lang="en-US" dirty="0"/>
          </a:p>
          <a:p>
            <a:endParaRPr lang="en-IN" dirty="0"/>
          </a:p>
        </p:txBody>
      </p:sp>
      <p:sp>
        <p:nvSpPr>
          <p:cNvPr id="3" name="Title 2"/>
          <p:cNvSpPr>
            <a:spLocks noGrp="1"/>
          </p:cNvSpPr>
          <p:nvPr>
            <p:ph type="title"/>
          </p:nvPr>
        </p:nvSpPr>
        <p:spPr/>
        <p:txBody>
          <a:bodyPr/>
          <a:lstStyle/>
          <a:p>
            <a:r>
              <a:rPr lang="en-IN" dirty="0" smtClean="0"/>
              <a:t>Composite Design Pattern</a:t>
            </a:r>
            <a:endParaRPr lang="en-IN" dirty="0"/>
          </a:p>
        </p:txBody>
      </p:sp>
    </p:spTree>
    <p:extLst>
      <p:ext uri="{BB962C8B-B14F-4D97-AF65-F5344CB8AC3E}">
        <p14:creationId xmlns:p14="http://schemas.microsoft.com/office/powerpoint/2010/main" val="29066231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Composite Design Pattern</a:t>
            </a:r>
            <a:endParaRPr lang="en-IN" dirty="0"/>
          </a:p>
        </p:txBody>
      </p:sp>
      <p:pic>
        <p:nvPicPr>
          <p:cNvPr id="1026" name="Picture 2" descr="Composite Pattern Implementation - UML Class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7549827"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632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Composite Design Pattern</a:t>
            </a:r>
            <a:endParaRPr lang="en-IN" dirty="0"/>
          </a:p>
        </p:txBody>
      </p:sp>
      <p:pic>
        <p:nvPicPr>
          <p:cNvPr id="2050" name="Picture 2" descr="Composite Pattern UML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048500" cy="470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75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Composite Pattern important points</a:t>
            </a:r>
          </a:p>
          <a:p>
            <a:r>
              <a:rPr lang="en-US" dirty="0" smtClean="0"/>
              <a:t>Composite </a:t>
            </a:r>
            <a:r>
              <a:rPr lang="en-US" dirty="0"/>
              <a:t>pattern should be applied only when the group of objects should behave as the single object.</a:t>
            </a:r>
          </a:p>
          <a:p>
            <a:r>
              <a:rPr lang="en-US" dirty="0"/>
              <a:t>Composite design pattern can be used to create a tree like structure.</a:t>
            </a:r>
            <a:endParaRPr lang="en-IN" dirty="0"/>
          </a:p>
        </p:txBody>
      </p:sp>
      <p:sp>
        <p:nvSpPr>
          <p:cNvPr id="3" name="Title 2"/>
          <p:cNvSpPr>
            <a:spLocks noGrp="1"/>
          </p:cNvSpPr>
          <p:nvPr>
            <p:ph type="title"/>
          </p:nvPr>
        </p:nvSpPr>
        <p:spPr/>
        <p:txBody>
          <a:bodyPr/>
          <a:lstStyle/>
          <a:p>
            <a:r>
              <a:rPr lang="en-IN" dirty="0" smtClean="0"/>
              <a:t>Composite Design Pattern</a:t>
            </a:r>
            <a:endParaRPr lang="en-IN" dirty="0"/>
          </a:p>
        </p:txBody>
      </p:sp>
    </p:spTree>
    <p:extLst>
      <p:ext uri="{BB962C8B-B14F-4D97-AF65-F5344CB8AC3E}">
        <p14:creationId xmlns:p14="http://schemas.microsoft.com/office/powerpoint/2010/main" val="42846692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lstStyle/>
          <a:p>
            <a:r>
              <a:rPr lang="en-US" dirty="0"/>
              <a:t>The iterator pattern is a design pattern in which an iterator </a:t>
            </a:r>
            <a:r>
              <a:rPr lang="en-US" dirty="0" smtClean="0"/>
              <a:t>is used </a:t>
            </a:r>
            <a:r>
              <a:rPr lang="en-US" dirty="0"/>
              <a:t>to traverse a container and access the </a:t>
            </a:r>
            <a:r>
              <a:rPr lang="en-US" dirty="0" smtClean="0"/>
              <a:t>container's elements</a:t>
            </a:r>
            <a:r>
              <a:rPr lang="en-US" dirty="0"/>
              <a:t>.</a:t>
            </a:r>
            <a:endParaRPr lang="en-IN" dirty="0"/>
          </a:p>
        </p:txBody>
      </p:sp>
      <p:sp>
        <p:nvSpPr>
          <p:cNvPr id="3" name="Title 2"/>
          <p:cNvSpPr>
            <a:spLocks noGrp="1"/>
          </p:cNvSpPr>
          <p:nvPr>
            <p:ph type="title"/>
          </p:nvPr>
        </p:nvSpPr>
        <p:spPr/>
        <p:txBody>
          <a:bodyPr/>
          <a:lstStyle/>
          <a:p>
            <a:r>
              <a:rPr lang="en-IN" dirty="0" smtClean="0"/>
              <a:t>Iterator Pattern</a:t>
            </a:r>
            <a:endParaRPr lang="en-IN" dirty="0"/>
          </a:p>
        </p:txBody>
      </p:sp>
      <p:pic>
        <p:nvPicPr>
          <p:cNvPr id="4" name="Picture 3"/>
          <p:cNvPicPr>
            <a:picLocks noChangeAspect="1"/>
          </p:cNvPicPr>
          <p:nvPr/>
        </p:nvPicPr>
        <p:blipFill>
          <a:blip r:embed="rId2"/>
          <a:stretch>
            <a:fillRect/>
          </a:stretch>
        </p:blipFill>
        <p:spPr>
          <a:xfrm>
            <a:off x="1219200" y="2819400"/>
            <a:ext cx="5830801" cy="1868867"/>
          </a:xfrm>
          <a:prstGeom prst="rect">
            <a:avLst/>
          </a:prstGeom>
        </p:spPr>
      </p:pic>
    </p:spTree>
    <p:extLst>
      <p:ext uri="{BB962C8B-B14F-4D97-AF65-F5344CB8AC3E}">
        <p14:creationId xmlns:p14="http://schemas.microsoft.com/office/powerpoint/2010/main" val="127552376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normAutofit/>
          </a:bodyPr>
          <a:lstStyle/>
          <a:p>
            <a:pPr marL="0" indent="0">
              <a:buNone/>
            </a:pPr>
            <a:r>
              <a:rPr lang="en-US" dirty="0"/>
              <a:t>The iterator pattern is a design pattern in which an iterator </a:t>
            </a:r>
            <a:r>
              <a:rPr lang="en-US" dirty="0" smtClean="0"/>
              <a:t>is used </a:t>
            </a:r>
            <a:r>
              <a:rPr lang="en-US" dirty="0"/>
              <a:t>to traverse a container and access the </a:t>
            </a:r>
            <a:r>
              <a:rPr lang="en-US" dirty="0" smtClean="0"/>
              <a:t>container's </a:t>
            </a:r>
            <a:r>
              <a:rPr lang="en-IN" dirty="0" smtClean="0"/>
              <a:t>elements</a:t>
            </a:r>
            <a:r>
              <a:rPr lang="en-IN" dirty="0"/>
              <a:t>.</a:t>
            </a:r>
            <a:endParaRPr lang="en-IN" dirty="0"/>
          </a:p>
        </p:txBody>
      </p:sp>
      <p:sp>
        <p:nvSpPr>
          <p:cNvPr id="3" name="Title 2"/>
          <p:cNvSpPr>
            <a:spLocks noGrp="1"/>
          </p:cNvSpPr>
          <p:nvPr>
            <p:ph type="title"/>
          </p:nvPr>
        </p:nvSpPr>
        <p:spPr/>
        <p:txBody>
          <a:bodyPr/>
          <a:lstStyle/>
          <a:p>
            <a:r>
              <a:rPr lang="en-IN" dirty="0" smtClean="0"/>
              <a:t>Iterator Pattern</a:t>
            </a:r>
            <a:endParaRPr lang="en-IN" dirty="0"/>
          </a:p>
        </p:txBody>
      </p:sp>
      <p:pic>
        <p:nvPicPr>
          <p:cNvPr id="5" name="Picture 4"/>
          <p:cNvPicPr>
            <a:picLocks noChangeAspect="1"/>
          </p:cNvPicPr>
          <p:nvPr/>
        </p:nvPicPr>
        <p:blipFill>
          <a:blip r:embed="rId2"/>
          <a:stretch>
            <a:fillRect/>
          </a:stretch>
        </p:blipFill>
        <p:spPr>
          <a:xfrm>
            <a:off x="1162810" y="2809336"/>
            <a:ext cx="5908201" cy="1875334"/>
          </a:xfrm>
          <a:prstGeom prst="rect">
            <a:avLst/>
          </a:prstGeom>
        </p:spPr>
      </p:pic>
      <p:pic>
        <p:nvPicPr>
          <p:cNvPr id="6" name="Picture 5"/>
          <p:cNvPicPr>
            <a:picLocks noChangeAspect="1"/>
          </p:cNvPicPr>
          <p:nvPr/>
        </p:nvPicPr>
        <p:blipFill>
          <a:blip r:embed="rId3"/>
          <a:stretch>
            <a:fillRect/>
          </a:stretch>
        </p:blipFill>
        <p:spPr>
          <a:xfrm>
            <a:off x="1059609" y="4953000"/>
            <a:ext cx="6114601" cy="1694267"/>
          </a:xfrm>
          <a:prstGeom prst="rect">
            <a:avLst/>
          </a:prstGeom>
        </p:spPr>
      </p:pic>
    </p:spTree>
    <p:extLst>
      <p:ext uri="{BB962C8B-B14F-4D97-AF65-F5344CB8AC3E}">
        <p14:creationId xmlns:p14="http://schemas.microsoft.com/office/powerpoint/2010/main" val="41312533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normAutofit lnSpcReduction="10000"/>
          </a:bodyPr>
          <a:lstStyle/>
          <a:p>
            <a:pPr marL="0" indent="0">
              <a:buNone/>
            </a:pPr>
            <a:r>
              <a:rPr lang="en-US" dirty="0"/>
              <a:t>In a programming language without patterns, </a:t>
            </a:r>
            <a:r>
              <a:rPr lang="en-US" dirty="0" smtClean="0"/>
              <a:t>an iterator </a:t>
            </a:r>
            <a:r>
              <a:rPr lang="en-US" dirty="0"/>
              <a:t>would have a next() method and a done</a:t>
            </a:r>
            <a:r>
              <a:rPr lang="en-US" dirty="0" smtClean="0"/>
              <a:t>() method</a:t>
            </a:r>
            <a:r>
              <a:rPr lang="en-US" dirty="0"/>
              <a:t>, and the iterator loops across all the </a:t>
            </a:r>
            <a:r>
              <a:rPr lang="en-US" dirty="0" smtClean="0"/>
              <a:t>containers </a:t>
            </a:r>
            <a:r>
              <a:rPr lang="en-IN" dirty="0" smtClean="0"/>
              <a:t>using </a:t>
            </a:r>
            <a:r>
              <a:rPr lang="en-IN" dirty="0"/>
              <a:t>these methods.</a:t>
            </a:r>
            <a:endParaRPr lang="en-IN" dirty="0"/>
          </a:p>
        </p:txBody>
      </p:sp>
      <p:sp>
        <p:nvSpPr>
          <p:cNvPr id="3" name="Title 2"/>
          <p:cNvSpPr>
            <a:spLocks noGrp="1"/>
          </p:cNvSpPr>
          <p:nvPr>
            <p:ph type="title"/>
          </p:nvPr>
        </p:nvSpPr>
        <p:spPr/>
        <p:txBody>
          <a:bodyPr/>
          <a:lstStyle/>
          <a:p>
            <a:r>
              <a:rPr lang="en-IN" dirty="0" smtClean="0"/>
              <a:t>Iterator Pattern</a:t>
            </a:r>
            <a:endParaRPr lang="en-IN" dirty="0"/>
          </a:p>
        </p:txBody>
      </p:sp>
      <p:pic>
        <p:nvPicPr>
          <p:cNvPr id="4" name="Picture 3"/>
          <p:cNvPicPr>
            <a:picLocks noChangeAspect="1"/>
          </p:cNvPicPr>
          <p:nvPr/>
        </p:nvPicPr>
        <p:blipFill>
          <a:blip r:embed="rId2"/>
          <a:stretch>
            <a:fillRect/>
          </a:stretch>
        </p:blipFill>
        <p:spPr>
          <a:xfrm>
            <a:off x="171741" y="2971800"/>
            <a:ext cx="8849401" cy="3427334"/>
          </a:xfrm>
          <a:prstGeom prst="rect">
            <a:avLst/>
          </a:prstGeom>
        </p:spPr>
      </p:pic>
    </p:spTree>
    <p:extLst>
      <p:ext uri="{BB962C8B-B14F-4D97-AF65-F5344CB8AC3E}">
        <p14:creationId xmlns:p14="http://schemas.microsoft.com/office/powerpoint/2010/main" val="3820619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p:cNvSpPr>
            <a:spLocks noGrp="1"/>
          </p:cNvSpPr>
          <p:nvPr>
            <p:ph type="title"/>
          </p:nvPr>
        </p:nvSpPr>
        <p:spPr/>
        <p:txBody>
          <a:bodyPr/>
          <a:lstStyle/>
          <a:p>
            <a:r>
              <a:rPr lang="en-IN" altLang="en-US" smtClean="0">
                <a:ea typeface="ＭＳ Ｐゴシック" panose="020B0600070205080204" pitchFamily="34" charset="-128"/>
              </a:rPr>
              <a:t>Regular Expressions</a:t>
            </a:r>
          </a:p>
        </p:txBody>
      </p:sp>
      <p:sp>
        <p:nvSpPr>
          <p:cNvPr id="19866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5DC6DAD-2596-41DE-B478-AA80F3B54720}" type="slidenum">
              <a:rPr lang="en-US" altLang="en-US" sz="1400" smtClean="0"/>
              <a:pPr>
                <a:spcBef>
                  <a:spcPct val="0"/>
                </a:spcBef>
                <a:buFontTx/>
                <a:buNone/>
              </a:pPr>
              <a:t>26</a:t>
            </a:fld>
            <a:endParaRPr lang="en-US" altLang="en-US" sz="1400" smtClean="0"/>
          </a:p>
        </p:txBody>
      </p:sp>
      <p:graphicFrame>
        <p:nvGraphicFramePr>
          <p:cNvPr id="3" name="Table 2"/>
          <p:cNvGraphicFramePr>
            <a:graphicFrameLocks noGrp="1"/>
          </p:cNvGraphicFramePr>
          <p:nvPr/>
        </p:nvGraphicFramePr>
        <p:xfrm>
          <a:off x="388938" y="1524000"/>
          <a:ext cx="8496300" cy="4660898"/>
        </p:xfrm>
        <a:graphic>
          <a:graphicData uri="http://schemas.openxmlformats.org/drawingml/2006/table">
            <a:tbl>
              <a:tblPr/>
              <a:tblGrid>
                <a:gridCol w="1045270"/>
                <a:gridCol w="7451030"/>
              </a:tblGrid>
              <a:tr h="516625">
                <a:tc>
                  <a:txBody>
                    <a:bodyPr/>
                    <a:lstStyle/>
                    <a:p>
                      <a:pPr algn="l" fontAlgn="t"/>
                      <a:r>
                        <a:rPr lang="en-IN" sz="1400" dirty="0">
                          <a:effectLst/>
                        </a:rPr>
                        <a:t>Set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400" dirty="0">
                          <a:effectLst/>
                        </a:rPr>
                        <a:t>Description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where one of the specified characters (a, r, or n)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516625">
                <a:tc>
                  <a:txBody>
                    <a:bodyPr/>
                    <a:lstStyle/>
                    <a:p>
                      <a:pPr algn="l" fontAlgn="t"/>
                      <a:r>
                        <a:rPr lang="en-IN" sz="1400">
                          <a:effectLst/>
                        </a:rPr>
                        <a:t>[a-n]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lower case character, alphabetically between a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EXCEPT a, r,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516625">
                <a:tc>
                  <a:txBody>
                    <a:bodyPr/>
                    <a:lstStyle/>
                    <a:p>
                      <a:pPr algn="l" fontAlgn="t"/>
                      <a:r>
                        <a:rPr lang="en-IN" sz="1400">
                          <a:effectLst/>
                        </a:rPr>
                        <a:t>[0123]</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where any of the specified digits (0, 1, 2, or 3)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516625">
                <a:tc>
                  <a:txBody>
                    <a:bodyPr/>
                    <a:lstStyle/>
                    <a:p>
                      <a:pPr algn="l" fontAlgn="t"/>
                      <a:r>
                        <a:rPr lang="en-IN" sz="1400">
                          <a:effectLst/>
                        </a:rPr>
                        <a:t>[0-9]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digit between 0 and 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516625">
                <a:tc>
                  <a:txBody>
                    <a:bodyPr/>
                    <a:lstStyle/>
                    <a:p>
                      <a:pPr algn="l" fontAlgn="t"/>
                      <a:r>
                        <a:rPr lang="en-IN" sz="1400">
                          <a:effectLst/>
                        </a:rPr>
                        <a:t>[0-5][0-9]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two-digit numbers from 00 and 59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516625">
                <a:tc>
                  <a:txBody>
                    <a:bodyPr/>
                    <a:lstStyle/>
                    <a:p>
                      <a:pPr algn="l" fontAlgn="t"/>
                      <a:r>
                        <a:rPr lang="en-IN" sz="1400">
                          <a:effectLst/>
                        </a:rPr>
                        <a:t>[a-zA-Z]</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alphabetically between a and z, lower case OR upper case</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527898">
                <a:tc>
                  <a:txBody>
                    <a:bodyPr/>
                    <a:lstStyle/>
                    <a:p>
                      <a:pPr algn="l" fontAlgn="t"/>
                      <a:r>
                        <a:rPr lang="en-IN" sz="1400">
                          <a:effectLst/>
                        </a:rPr>
                        <a: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In sets, +, *, ., |, (), $,{} has no special meaning, so [+] means: return a match for any +character in the string</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45411561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normAutofit lnSpcReduction="10000"/>
          </a:bodyPr>
          <a:lstStyle/>
          <a:p>
            <a:pPr marL="0" indent="0">
              <a:buNone/>
            </a:pPr>
            <a:r>
              <a:rPr lang="en-US" dirty="0"/>
              <a:t>The iterator pattern has two parts:</a:t>
            </a:r>
          </a:p>
          <a:p>
            <a:pPr marL="0" indent="0">
              <a:buNone/>
            </a:pPr>
            <a:r>
              <a:rPr lang="en-US" dirty="0"/>
              <a:t>– An </a:t>
            </a:r>
            <a:r>
              <a:rPr lang="en-US" dirty="0" err="1"/>
              <a:t>iterable</a:t>
            </a:r>
            <a:r>
              <a:rPr lang="en-US" dirty="0"/>
              <a:t> class (to create the iterator object)</a:t>
            </a:r>
          </a:p>
          <a:p>
            <a:pPr marL="0" indent="0">
              <a:buNone/>
            </a:pPr>
            <a:r>
              <a:rPr lang="en-US" dirty="0"/>
              <a:t>– An iterator class (to traverse a container)</a:t>
            </a:r>
            <a:endParaRPr lang="en-IN" dirty="0"/>
          </a:p>
        </p:txBody>
      </p:sp>
      <p:sp>
        <p:nvSpPr>
          <p:cNvPr id="3" name="Title 2"/>
          <p:cNvSpPr>
            <a:spLocks noGrp="1"/>
          </p:cNvSpPr>
          <p:nvPr>
            <p:ph type="title"/>
          </p:nvPr>
        </p:nvSpPr>
        <p:spPr/>
        <p:txBody>
          <a:bodyPr/>
          <a:lstStyle/>
          <a:p>
            <a:r>
              <a:rPr lang="en-IN" dirty="0" smtClean="0"/>
              <a:t>Iterator Pattern</a:t>
            </a:r>
            <a:endParaRPr lang="en-IN" dirty="0"/>
          </a:p>
        </p:txBody>
      </p:sp>
    </p:spTree>
    <p:extLst>
      <p:ext uri="{BB962C8B-B14F-4D97-AF65-F5344CB8AC3E}">
        <p14:creationId xmlns:p14="http://schemas.microsoft.com/office/powerpoint/2010/main" val="224489245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019675"/>
          </a:xfrm>
        </p:spPr>
        <p:txBody>
          <a:bodyPr>
            <a:normAutofit fontScale="92500" lnSpcReduction="20000"/>
          </a:bodyPr>
          <a:lstStyle/>
          <a:p>
            <a:pPr marL="0" indent="0">
              <a:buNone/>
            </a:pPr>
            <a:r>
              <a:rPr lang="en-US" dirty="0"/>
              <a:t>Advantage of Iterator Pattern</a:t>
            </a:r>
          </a:p>
          <a:p>
            <a:r>
              <a:rPr lang="en-US" dirty="0"/>
              <a:t>It supports variations in the traversal of a collection.</a:t>
            </a:r>
          </a:p>
          <a:p>
            <a:r>
              <a:rPr lang="en-US" dirty="0"/>
              <a:t>It simplifies the interface to the collection.</a:t>
            </a:r>
          </a:p>
          <a:p>
            <a:pPr marL="0" indent="0">
              <a:buNone/>
            </a:pPr>
            <a:endParaRPr lang="en-US" dirty="0" smtClean="0"/>
          </a:p>
          <a:p>
            <a:pPr marL="0" indent="0">
              <a:buNone/>
            </a:pPr>
            <a:r>
              <a:rPr lang="en-US" dirty="0" smtClean="0"/>
              <a:t>Usage </a:t>
            </a:r>
            <a:r>
              <a:rPr lang="en-US" dirty="0"/>
              <a:t>of Iterator Pattern:</a:t>
            </a:r>
          </a:p>
          <a:p>
            <a:r>
              <a:rPr lang="en-US" dirty="0"/>
              <a:t>It is used:</a:t>
            </a:r>
          </a:p>
          <a:p>
            <a:r>
              <a:rPr lang="en-US" dirty="0"/>
              <a:t>When you want to access a collection of objects without exposing its internal representation.</a:t>
            </a:r>
          </a:p>
          <a:p>
            <a:r>
              <a:rPr lang="en-US" dirty="0"/>
              <a:t>When there are multiple traversals of objects need to be supported in the collection.</a:t>
            </a:r>
          </a:p>
          <a:p>
            <a:r>
              <a:rPr lang="en-US" dirty="0"/>
              <a:t/>
            </a:r>
            <a:br>
              <a:rPr lang="en-US" dirty="0"/>
            </a:br>
            <a:endParaRPr lang="en-IN" dirty="0"/>
          </a:p>
        </p:txBody>
      </p:sp>
      <p:sp>
        <p:nvSpPr>
          <p:cNvPr id="3" name="Title 2"/>
          <p:cNvSpPr>
            <a:spLocks noGrp="1"/>
          </p:cNvSpPr>
          <p:nvPr>
            <p:ph type="title"/>
          </p:nvPr>
        </p:nvSpPr>
        <p:spPr/>
        <p:txBody>
          <a:bodyPr/>
          <a:lstStyle/>
          <a:p>
            <a:r>
              <a:rPr lang="en-IN" dirty="0" smtClean="0"/>
              <a:t>Iterator Pattern</a:t>
            </a:r>
            <a:endParaRPr lang="en-IN" dirty="0"/>
          </a:p>
        </p:txBody>
      </p:sp>
    </p:spTree>
    <p:extLst>
      <p:ext uri="{BB962C8B-B14F-4D97-AF65-F5344CB8AC3E}">
        <p14:creationId xmlns:p14="http://schemas.microsoft.com/office/powerpoint/2010/main" val="6445662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Mediator design pattern is one of the important and widely used behavioral design pattern</a:t>
            </a:r>
            <a:r>
              <a:rPr lang="en-US" dirty="0" smtClean="0"/>
              <a:t>.</a:t>
            </a:r>
          </a:p>
          <a:p>
            <a:r>
              <a:rPr lang="en-US" dirty="0" smtClean="0"/>
              <a:t>Mediator </a:t>
            </a:r>
            <a:r>
              <a:rPr lang="en-US" dirty="0"/>
              <a:t>enables decoupling of objects by introducing a layer in between so that the interaction between objects happen via the layer</a:t>
            </a:r>
            <a:r>
              <a:rPr lang="en-US" dirty="0" smtClean="0"/>
              <a:t>.</a:t>
            </a:r>
          </a:p>
          <a:p>
            <a:r>
              <a:rPr lang="en-US" dirty="0" smtClean="0"/>
              <a:t>If objects </a:t>
            </a:r>
            <a:r>
              <a:rPr lang="en-US" dirty="0"/>
              <a:t>interact with each other directly, the system components are tightly-coupled with each other that makes higher maintainability cost and not hard to extend</a:t>
            </a:r>
            <a:r>
              <a:rPr lang="en-US" dirty="0" smtClean="0"/>
              <a:t>.</a:t>
            </a:r>
          </a:p>
          <a:p>
            <a:r>
              <a:rPr lang="en-US" dirty="0" smtClean="0"/>
              <a:t>Mediator </a:t>
            </a:r>
            <a:r>
              <a:rPr lang="en-US" dirty="0"/>
              <a:t>pattern focuses on providing a mediator between objects for communication and help in implementing lose-coupling between objects.</a:t>
            </a:r>
            <a:endParaRPr lang="en-IN" dirty="0"/>
          </a:p>
        </p:txBody>
      </p:sp>
      <p:sp>
        <p:nvSpPr>
          <p:cNvPr id="3" name="Title 2"/>
          <p:cNvSpPr>
            <a:spLocks noGrp="1"/>
          </p:cNvSpPr>
          <p:nvPr>
            <p:ph type="title"/>
          </p:nvPr>
        </p:nvSpPr>
        <p:spPr/>
        <p:txBody>
          <a:bodyPr/>
          <a:lstStyle/>
          <a:p>
            <a:r>
              <a:rPr lang="en-IN" dirty="0"/>
              <a:t>Mediator </a:t>
            </a:r>
            <a:r>
              <a:rPr lang="en-IN" dirty="0" smtClean="0"/>
              <a:t>Pattern</a:t>
            </a:r>
            <a:endParaRPr lang="en-IN" dirty="0"/>
          </a:p>
        </p:txBody>
      </p:sp>
    </p:spTree>
    <p:extLst>
      <p:ext uri="{BB962C8B-B14F-4D97-AF65-F5344CB8AC3E}">
        <p14:creationId xmlns:p14="http://schemas.microsoft.com/office/powerpoint/2010/main" val="16815468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428875"/>
          </a:xfrm>
        </p:spPr>
        <p:txBody>
          <a:bodyPr>
            <a:normAutofit/>
          </a:bodyPr>
          <a:lstStyle/>
          <a:p>
            <a:r>
              <a:rPr lang="en-US" dirty="0"/>
              <a:t>Air traffic controller is a great example of mediator pattern where the airport control room works as a mediator for communication between different flights. </a:t>
            </a:r>
            <a:endParaRPr lang="en-US" dirty="0" smtClean="0"/>
          </a:p>
          <a:p>
            <a:r>
              <a:rPr lang="en-US" dirty="0" smtClean="0"/>
              <a:t>Mediator </a:t>
            </a:r>
            <a:r>
              <a:rPr lang="en-US" dirty="0"/>
              <a:t>works as a router between objects and it can have it’s own logic to provide way of communication</a:t>
            </a:r>
            <a:r>
              <a:rPr lang="en-US" dirty="0" smtClean="0"/>
              <a:t>.</a:t>
            </a:r>
            <a:endParaRPr lang="en-IN" dirty="0"/>
          </a:p>
        </p:txBody>
      </p:sp>
      <p:sp>
        <p:nvSpPr>
          <p:cNvPr id="3" name="Title 2"/>
          <p:cNvSpPr>
            <a:spLocks noGrp="1"/>
          </p:cNvSpPr>
          <p:nvPr>
            <p:ph type="title"/>
          </p:nvPr>
        </p:nvSpPr>
        <p:spPr/>
        <p:txBody>
          <a:bodyPr/>
          <a:lstStyle/>
          <a:p>
            <a:r>
              <a:rPr lang="en-IN" dirty="0"/>
              <a:t>Mediator </a:t>
            </a:r>
            <a:r>
              <a:rPr lang="en-IN" dirty="0" smtClean="0"/>
              <a:t>Pattern</a:t>
            </a:r>
            <a:endParaRPr lang="en-IN" dirty="0"/>
          </a:p>
        </p:txBody>
      </p:sp>
      <p:sp>
        <p:nvSpPr>
          <p:cNvPr id="4" name="AutoShape 2" descr="https://www.geeksforgeeks.org/wp-content/uploads/Mediator_patter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0" name="Picture 4" descr="https://www.geeksforgeeks.org/wp-content/uploads/Mediator_patter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165" y="3962400"/>
            <a:ext cx="64770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0670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257675"/>
          </a:xfrm>
        </p:spPr>
        <p:txBody>
          <a:bodyPr>
            <a:normAutofit fontScale="92500" lnSpcReduction="10000"/>
          </a:bodyPr>
          <a:lstStyle/>
          <a:p>
            <a:pPr marL="0" indent="0" fontAlgn="base">
              <a:buNone/>
            </a:pPr>
            <a:r>
              <a:rPr lang="en-US" b="1" dirty="0"/>
              <a:t>Advantage</a:t>
            </a:r>
            <a:endParaRPr lang="en-US" dirty="0"/>
          </a:p>
          <a:p>
            <a:pPr fontAlgn="base"/>
            <a:r>
              <a:rPr lang="en-US" dirty="0"/>
              <a:t>It limits </a:t>
            </a:r>
            <a:r>
              <a:rPr lang="en-US" dirty="0" err="1"/>
              <a:t>subclassing</a:t>
            </a:r>
            <a:r>
              <a:rPr lang="en-US" dirty="0"/>
              <a:t>. A mediator localizes behavior that otherwise would be distributed among several objects. Changing this </a:t>
            </a:r>
            <a:r>
              <a:rPr lang="en-US" dirty="0" err="1"/>
              <a:t>behaviour</a:t>
            </a:r>
            <a:r>
              <a:rPr lang="en-US" dirty="0"/>
              <a:t> requires </a:t>
            </a:r>
            <a:r>
              <a:rPr lang="en-US" dirty="0" err="1"/>
              <a:t>subclassing</a:t>
            </a:r>
            <a:r>
              <a:rPr lang="en-US" dirty="0"/>
              <a:t> Mediator only, Colleague classes can be reused as is.</a:t>
            </a:r>
          </a:p>
          <a:p>
            <a:pPr marL="0" indent="0" fontAlgn="base">
              <a:buNone/>
            </a:pPr>
            <a:r>
              <a:rPr lang="en-US" b="1" dirty="0"/>
              <a:t>Disadvantage</a:t>
            </a:r>
            <a:endParaRPr lang="en-US" dirty="0"/>
          </a:p>
          <a:p>
            <a:pPr fontAlgn="base"/>
            <a:r>
              <a:rPr lang="en-US" dirty="0"/>
              <a:t>It centralizes control. The mediator pattern trades complexity of interaction for complexity in the mediator. Because a mediator encapsulates protocols, it can become more complex than any individual colleague. This can make the mediator itself a monolith that’s hard to maintain</a:t>
            </a:r>
          </a:p>
        </p:txBody>
      </p:sp>
      <p:sp>
        <p:nvSpPr>
          <p:cNvPr id="3" name="Title 2"/>
          <p:cNvSpPr>
            <a:spLocks noGrp="1"/>
          </p:cNvSpPr>
          <p:nvPr>
            <p:ph type="title"/>
          </p:nvPr>
        </p:nvSpPr>
        <p:spPr/>
        <p:txBody>
          <a:bodyPr/>
          <a:lstStyle/>
          <a:p>
            <a:r>
              <a:rPr lang="en-IN" dirty="0"/>
              <a:t>Mediator </a:t>
            </a:r>
            <a:r>
              <a:rPr lang="en-IN" dirty="0" smtClean="0"/>
              <a:t>Pattern</a:t>
            </a:r>
            <a:endParaRPr lang="en-IN" dirty="0"/>
          </a:p>
        </p:txBody>
      </p:sp>
      <p:sp>
        <p:nvSpPr>
          <p:cNvPr id="4" name="AutoShape 2" descr="https://www.geeksforgeeks.org/wp-content/uploads/Mediator_patter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732077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Memento pattern is a behavioral design pattern. </a:t>
            </a:r>
            <a:endParaRPr lang="en-US" dirty="0" smtClean="0"/>
          </a:p>
          <a:p>
            <a:r>
              <a:rPr lang="en-US" dirty="0" smtClean="0"/>
              <a:t>Memento </a:t>
            </a:r>
            <a:r>
              <a:rPr lang="en-US" dirty="0"/>
              <a:t>pattern is used to restore state of an object to a previous state. </a:t>
            </a:r>
            <a:endParaRPr lang="en-US" dirty="0" smtClean="0"/>
          </a:p>
          <a:p>
            <a:r>
              <a:rPr lang="en-US" dirty="0" smtClean="0"/>
              <a:t>As </a:t>
            </a:r>
            <a:r>
              <a:rPr lang="en-US" dirty="0"/>
              <a:t>your application is progressing, you may want to save checkpoints in your application and restore back to those checkpoints later</a:t>
            </a:r>
            <a:r>
              <a:rPr lang="en-US" dirty="0" smtClean="0"/>
              <a:t>.</a:t>
            </a:r>
          </a:p>
          <a:p>
            <a:endParaRPr lang="en-IN" dirty="0"/>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Tree>
    <p:extLst>
      <p:ext uri="{BB962C8B-B14F-4D97-AF65-F5344CB8AC3E}">
        <p14:creationId xmlns:p14="http://schemas.microsoft.com/office/powerpoint/2010/main" val="39276596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886075"/>
          </a:xfrm>
        </p:spPr>
        <p:txBody>
          <a:bodyPr>
            <a:normAutofit lnSpcReduction="10000"/>
          </a:bodyPr>
          <a:lstStyle/>
          <a:p>
            <a:pPr fontAlgn="base"/>
            <a:r>
              <a:rPr lang="en-US" b="1" dirty="0"/>
              <a:t>originator :</a:t>
            </a:r>
            <a:r>
              <a:rPr lang="en-US" dirty="0"/>
              <a:t> the object for which the state is to be saved. It creates the memento and uses it in future to undo.</a:t>
            </a:r>
          </a:p>
          <a:p>
            <a:pPr fontAlgn="base"/>
            <a:r>
              <a:rPr lang="en-US" b="1" dirty="0"/>
              <a:t>memento :</a:t>
            </a:r>
            <a:r>
              <a:rPr lang="en-US" dirty="0"/>
              <a:t> the object that is going to maintain the state of originator. Its just a POJO.</a:t>
            </a:r>
          </a:p>
          <a:p>
            <a:pPr fontAlgn="base"/>
            <a:r>
              <a:rPr lang="en-US" b="1" dirty="0"/>
              <a:t>caretaker :</a:t>
            </a:r>
            <a:r>
              <a:rPr lang="en-US" dirty="0"/>
              <a:t> the object that keeps track of multiple memento. Like maintaining </a:t>
            </a:r>
            <a:r>
              <a:rPr lang="en-US" dirty="0" err="1"/>
              <a:t>savepoints</a:t>
            </a:r>
            <a:r>
              <a:rPr lang="en-US" dirty="0"/>
              <a:t>.</a:t>
            </a:r>
          </a:p>
          <a:p>
            <a:endParaRPr lang="en-IN" dirty="0"/>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4" name="Picture 4" descr="Memento-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86312"/>
            <a:ext cx="9144000" cy="140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7187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943475"/>
          </a:xfrm>
        </p:spPr>
        <p:txBody>
          <a:bodyPr>
            <a:normAutofit fontScale="85000" lnSpcReduction="20000"/>
          </a:bodyPr>
          <a:lstStyle/>
          <a:p>
            <a:pPr fontAlgn="base"/>
            <a:r>
              <a:rPr lang="en-US" dirty="0"/>
              <a:t>A </a:t>
            </a:r>
            <a:r>
              <a:rPr lang="en-US" b="1" dirty="0"/>
              <a:t>Caretaker</a:t>
            </a:r>
            <a:r>
              <a:rPr lang="en-US" dirty="0"/>
              <a:t> would like to perform an operation on the </a:t>
            </a:r>
            <a:r>
              <a:rPr lang="en-US" b="1" dirty="0"/>
              <a:t>Originator</a:t>
            </a:r>
            <a:r>
              <a:rPr lang="en-US" dirty="0"/>
              <a:t> while having the possibility to rollback</a:t>
            </a:r>
            <a:r>
              <a:rPr lang="en-US" dirty="0" smtClean="0"/>
              <a:t>.</a:t>
            </a:r>
          </a:p>
          <a:p>
            <a:pPr fontAlgn="base"/>
            <a:r>
              <a:rPr lang="en-US" dirty="0" smtClean="0"/>
              <a:t>The </a:t>
            </a:r>
            <a:r>
              <a:rPr lang="en-US" dirty="0"/>
              <a:t>caretaker calls the </a:t>
            </a:r>
            <a:r>
              <a:rPr lang="en-US" b="1" dirty="0" err="1"/>
              <a:t>createMemento</a:t>
            </a:r>
            <a:r>
              <a:rPr lang="en-US" b="1" dirty="0"/>
              <a:t>()</a:t>
            </a:r>
            <a:r>
              <a:rPr lang="en-US" dirty="0"/>
              <a:t> method on the originator asking the originator to pass it a memento object</a:t>
            </a:r>
            <a:r>
              <a:rPr lang="en-US" dirty="0" smtClean="0"/>
              <a:t>.</a:t>
            </a:r>
          </a:p>
          <a:p>
            <a:pPr fontAlgn="base"/>
            <a:r>
              <a:rPr lang="en-US" dirty="0" smtClean="0"/>
              <a:t>At </a:t>
            </a:r>
            <a:r>
              <a:rPr lang="en-US" dirty="0"/>
              <a:t>this point the originator creates a memento object saving its internal state and passes the memento to the caretaker</a:t>
            </a:r>
            <a:r>
              <a:rPr lang="en-US" dirty="0" smtClean="0"/>
              <a:t>.</a:t>
            </a:r>
          </a:p>
          <a:p>
            <a:pPr fontAlgn="base"/>
            <a:r>
              <a:rPr lang="en-US" dirty="0" smtClean="0"/>
              <a:t>The </a:t>
            </a:r>
            <a:r>
              <a:rPr lang="en-US" dirty="0"/>
              <a:t>caretaker maintains the memento object and performs the operation</a:t>
            </a:r>
            <a:r>
              <a:rPr lang="en-US" dirty="0" smtClean="0"/>
              <a:t>.</a:t>
            </a:r>
          </a:p>
          <a:p>
            <a:pPr fontAlgn="base"/>
            <a:r>
              <a:rPr lang="en-US" dirty="0" smtClean="0"/>
              <a:t> </a:t>
            </a:r>
            <a:r>
              <a:rPr lang="en-US" dirty="0"/>
              <a:t>In case of the need to undo the operation, the caretaker calls the </a:t>
            </a:r>
            <a:r>
              <a:rPr lang="en-US" b="1" dirty="0" err="1"/>
              <a:t>setMemento</a:t>
            </a:r>
            <a:r>
              <a:rPr lang="en-US" b="1" dirty="0"/>
              <a:t>()</a:t>
            </a:r>
            <a:r>
              <a:rPr lang="en-US" dirty="0"/>
              <a:t> method on the originator passing the maintained memento object</a:t>
            </a:r>
            <a:r>
              <a:rPr lang="en-US" dirty="0" smtClean="0"/>
              <a:t>.</a:t>
            </a:r>
          </a:p>
          <a:p>
            <a:pPr fontAlgn="base"/>
            <a:r>
              <a:rPr lang="en-US" dirty="0" smtClean="0"/>
              <a:t>The </a:t>
            </a:r>
            <a:r>
              <a:rPr lang="en-US" dirty="0"/>
              <a:t>originator would accept the memento, using it to restore its previous state.</a:t>
            </a:r>
            <a:r>
              <a:rPr lang="en-US" dirty="0"/>
              <a:t/>
            </a:r>
            <a:br>
              <a:rPr lang="en-US" dirty="0"/>
            </a:br>
            <a:endParaRPr lang="en-IN" dirty="0"/>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3887439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943475"/>
          </a:xfrm>
        </p:spPr>
        <p:txBody>
          <a:bodyPr>
            <a:normAutofit/>
          </a:bodyPr>
          <a:lstStyle/>
          <a:p>
            <a:pPr fontAlgn="base"/>
            <a:r>
              <a:rPr lang="en-US" b="1" dirty="0"/>
              <a:t>Advantage</a:t>
            </a:r>
            <a:endParaRPr lang="en-US" dirty="0"/>
          </a:p>
          <a:p>
            <a:pPr fontAlgn="base"/>
            <a:r>
              <a:rPr lang="en-US" dirty="0"/>
              <a:t>We can use Serialization to achieve memento pattern implementation that is more generic rather than Memento pattern where every object needs to have it’s own Memento class implementation.</a:t>
            </a:r>
          </a:p>
          <a:p>
            <a:pPr fontAlgn="base"/>
            <a:r>
              <a:rPr lang="en-US" b="1" dirty="0"/>
              <a:t>Disadvantage</a:t>
            </a:r>
            <a:endParaRPr lang="en-US" dirty="0"/>
          </a:p>
          <a:p>
            <a:pPr fontAlgn="base"/>
            <a:r>
              <a:rPr lang="en-US" dirty="0"/>
              <a:t>If Originator object is very huge then Memento object size will also be huge and use a lot of memory.</a:t>
            </a:r>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8430531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4" name="Picture 6" descr="Memento design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5740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633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Regular Expression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443201754"/>
              </p:ext>
            </p:extLst>
          </p:nvPr>
        </p:nvGraphicFramePr>
        <p:xfrm>
          <a:off x="457200" y="2209802"/>
          <a:ext cx="8228013" cy="2878929"/>
        </p:xfrm>
        <a:graphic>
          <a:graphicData uri="http://schemas.openxmlformats.org/drawingml/2006/table">
            <a:tbl>
              <a:tblPr/>
              <a:tblGrid>
                <a:gridCol w="2742671"/>
                <a:gridCol w="2742671"/>
                <a:gridCol w="2742671"/>
              </a:tblGrid>
              <a:tr h="550384">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465709">
                <a:tc rowSpan="5">
                  <a:txBody>
                    <a:bodyPr/>
                    <a:lstStyle/>
                    <a:p>
                      <a:r>
                        <a:rPr lang="en-IN">
                          <a:effectLst/>
                        </a:rPr>
                        <a:t>^a...s$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abs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465709">
                <a:tc vMerge="1">
                  <a:txBody>
                    <a:bodyPr/>
                    <a:lstStyle/>
                    <a:p>
                      <a:endParaRPr lang="en-IN"/>
                    </a:p>
                  </a:txBody>
                  <a:tcPr/>
                </a:tc>
                <a:tc>
                  <a:txBody>
                    <a:bodyPr/>
                    <a:lstStyle/>
                    <a:p>
                      <a:r>
                        <a:rPr lang="en-IN">
                          <a:effectLst/>
                        </a:rPr>
                        <a:t>alias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465709">
                <a:tc vMerge="1">
                  <a:txBody>
                    <a:bodyPr/>
                    <a:lstStyle/>
                    <a:p>
                      <a:endParaRPr lang="en-IN"/>
                    </a:p>
                  </a:txBody>
                  <a:tcPr/>
                </a:tc>
                <a:tc>
                  <a:txBody>
                    <a:bodyPr/>
                    <a:lstStyle/>
                    <a:p>
                      <a:r>
                        <a:rPr lang="en-IN">
                          <a:effectLst/>
                        </a:rPr>
                        <a:t>abyss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465709">
                <a:tc vMerge="1">
                  <a:txBody>
                    <a:bodyPr/>
                    <a:lstStyle/>
                    <a:p>
                      <a:endParaRPr lang="en-IN"/>
                    </a:p>
                  </a:txBody>
                  <a:tcPr/>
                </a:tc>
                <a:tc>
                  <a:txBody>
                    <a:bodyPr/>
                    <a:lstStyle/>
                    <a:p>
                      <a:r>
                        <a:rPr lang="en-IN">
                          <a:effectLst/>
                        </a:rPr>
                        <a:t>Alias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465709">
                <a:tc vMerge="1">
                  <a:txBody>
                    <a:bodyPr/>
                    <a:lstStyle/>
                    <a:p>
                      <a:endParaRPr lang="en-IN"/>
                    </a:p>
                  </a:txBody>
                  <a:tcPr/>
                </a:tc>
                <a:tc>
                  <a:txBody>
                    <a:bodyPr/>
                    <a:lstStyle/>
                    <a:p>
                      <a:r>
                        <a:rPr lang="en-IN">
                          <a:effectLst/>
                        </a:rPr>
                        <a:t>An abacus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528310116"/>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42" name="Picture 2" descr="Reverting operations in the edi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743200"/>
            <a:ext cx="65659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6881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266" name="Picture 2" descr="The originator has full access to the memento, whereas the caretaker can only access the meta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540" y="1981200"/>
            <a:ext cx="5810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7236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290" name="Picture 2" descr="Memento based on nested cla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12838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02145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Memory management in Python involves a private heap containing all Python objects and data structures</a:t>
            </a:r>
            <a:r>
              <a:rPr lang="en-US" dirty="0" smtClean="0"/>
              <a:t>.</a:t>
            </a:r>
          </a:p>
          <a:p>
            <a:r>
              <a:rPr lang="en-US" dirty="0" smtClean="0"/>
              <a:t>The </a:t>
            </a:r>
            <a:r>
              <a:rPr lang="en-US" dirty="0"/>
              <a:t>management of this private heap is ensured internally by the </a:t>
            </a:r>
            <a:r>
              <a:rPr lang="en-US" i="1" dirty="0"/>
              <a:t>Python memory manager</a:t>
            </a:r>
            <a:r>
              <a:rPr lang="en-US" dirty="0" smtClean="0"/>
              <a:t>.</a:t>
            </a:r>
          </a:p>
          <a:p>
            <a:r>
              <a:rPr lang="en-US" dirty="0" smtClean="0"/>
              <a:t>The </a:t>
            </a:r>
            <a:r>
              <a:rPr lang="en-US" dirty="0"/>
              <a:t>Python memory manager has different components which deal with various dynamic storage management aspects, like sharing, segmentation, </a:t>
            </a:r>
            <a:r>
              <a:rPr lang="en-US" dirty="0" err="1"/>
              <a:t>preallocation</a:t>
            </a:r>
            <a:r>
              <a:rPr lang="en-US" dirty="0"/>
              <a:t> or caching.</a:t>
            </a:r>
            <a:endParaRPr lang="en-IN" dirty="0"/>
          </a:p>
        </p:txBody>
      </p:sp>
      <p:sp>
        <p:nvSpPr>
          <p:cNvPr id="3" name="Title 2"/>
          <p:cNvSpPr>
            <a:spLocks noGrp="1"/>
          </p:cNvSpPr>
          <p:nvPr>
            <p:ph type="title"/>
          </p:nvPr>
        </p:nvSpPr>
        <p:spPr/>
        <p:txBody>
          <a:bodyPr/>
          <a:lstStyle/>
          <a:p>
            <a:r>
              <a:rPr lang="en-IN" dirty="0" smtClean="0"/>
              <a:t>Memory Management</a:t>
            </a:r>
            <a:endParaRPr lang="en-IN" dirty="0"/>
          </a:p>
        </p:txBody>
      </p:sp>
    </p:spTree>
    <p:extLst>
      <p:ext uri="{BB962C8B-B14F-4D97-AF65-F5344CB8AC3E}">
        <p14:creationId xmlns:p14="http://schemas.microsoft.com/office/powerpoint/2010/main" val="42906653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lowest level, a raw memory allocator ensures that there is enough room in the private heap for storing all Python-related data by interacting with the memory manager of the operating system</a:t>
            </a:r>
            <a:r>
              <a:rPr lang="en-US" dirty="0" smtClean="0"/>
              <a:t>.</a:t>
            </a:r>
          </a:p>
          <a:p>
            <a:r>
              <a:rPr lang="en-US" dirty="0" smtClean="0"/>
              <a:t>On </a:t>
            </a:r>
            <a:r>
              <a:rPr lang="en-US" dirty="0"/>
              <a:t>top of the raw memory allocator, several object-specific allocators operate on the same heap and implement distinct memory management policies adapted to the peculiarities of every object type</a:t>
            </a:r>
            <a:r>
              <a:rPr lang="en-US" dirty="0" smtClean="0"/>
              <a:t>.</a:t>
            </a:r>
            <a:endParaRPr lang="en-IN" dirty="0"/>
          </a:p>
        </p:txBody>
      </p:sp>
      <p:sp>
        <p:nvSpPr>
          <p:cNvPr id="3" name="Title 2"/>
          <p:cNvSpPr>
            <a:spLocks noGrp="1"/>
          </p:cNvSpPr>
          <p:nvPr>
            <p:ph type="title"/>
          </p:nvPr>
        </p:nvSpPr>
        <p:spPr/>
        <p:txBody>
          <a:bodyPr/>
          <a:lstStyle/>
          <a:p>
            <a:r>
              <a:rPr lang="en-IN" dirty="0" smtClean="0"/>
              <a:t>Memory Management</a:t>
            </a:r>
            <a:endParaRPr lang="en-IN" dirty="0"/>
          </a:p>
        </p:txBody>
      </p:sp>
    </p:spTree>
    <p:extLst>
      <p:ext uri="{BB962C8B-B14F-4D97-AF65-F5344CB8AC3E}">
        <p14:creationId xmlns:p14="http://schemas.microsoft.com/office/powerpoint/2010/main" val="28290591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For example, integer objects are managed differently within the heap than strings, tuples or dictionaries because integers imply different storage requirements and speed/space tradeoffs. </a:t>
            </a:r>
            <a:endParaRPr lang="en-US" dirty="0" smtClean="0"/>
          </a:p>
          <a:p>
            <a:r>
              <a:rPr lang="en-US" dirty="0" smtClean="0"/>
              <a:t>The </a:t>
            </a:r>
            <a:r>
              <a:rPr lang="en-US" dirty="0"/>
              <a:t>Python memory manager thus delegates some of the work to the object-specific allocators, but ensures that the latter operate within the bounds of the private heap.</a:t>
            </a:r>
            <a:endParaRPr lang="en-IN" dirty="0"/>
          </a:p>
        </p:txBody>
      </p:sp>
      <p:sp>
        <p:nvSpPr>
          <p:cNvPr id="3" name="Title 2"/>
          <p:cNvSpPr>
            <a:spLocks noGrp="1"/>
          </p:cNvSpPr>
          <p:nvPr>
            <p:ph type="title"/>
          </p:nvPr>
        </p:nvSpPr>
        <p:spPr/>
        <p:txBody>
          <a:bodyPr/>
          <a:lstStyle/>
          <a:p>
            <a:r>
              <a:rPr lang="en-IN" dirty="0" smtClean="0"/>
              <a:t>Memory Management</a:t>
            </a:r>
            <a:endParaRPr lang="en-IN" dirty="0"/>
          </a:p>
        </p:txBody>
      </p:sp>
    </p:spTree>
    <p:extLst>
      <p:ext uri="{BB962C8B-B14F-4D97-AF65-F5344CB8AC3E}">
        <p14:creationId xmlns:p14="http://schemas.microsoft.com/office/powerpoint/2010/main" val="9270601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a:t>
            </a:r>
            <a:r>
              <a:rPr lang="en-US" dirty="0"/>
              <a:t>It is important to understand that the management of the Python heap is performed by the interpreter </a:t>
            </a:r>
            <a:r>
              <a:rPr lang="en-US" dirty="0" smtClean="0"/>
              <a:t>itself.</a:t>
            </a:r>
          </a:p>
          <a:p>
            <a:r>
              <a:rPr lang="en-US" dirty="0" smtClean="0"/>
              <a:t>User </a:t>
            </a:r>
            <a:r>
              <a:rPr lang="en-US" dirty="0"/>
              <a:t>has no control over it, even if they regularly manipulate object pointers to memory blocks inside that heap</a:t>
            </a:r>
            <a:r>
              <a:rPr lang="en-US" dirty="0" smtClean="0"/>
              <a:t>.</a:t>
            </a:r>
          </a:p>
          <a:p>
            <a:r>
              <a:rPr lang="en-US" dirty="0" smtClean="0"/>
              <a:t>The </a:t>
            </a:r>
            <a:r>
              <a:rPr lang="en-US" dirty="0"/>
              <a:t>allocation of heap space for Python objects and other internal buffers is performed on demand by the Python memory manager through the Python/C API functions listed in this document.</a:t>
            </a:r>
            <a:endParaRPr lang="en-IN" dirty="0"/>
          </a:p>
        </p:txBody>
      </p:sp>
      <p:sp>
        <p:nvSpPr>
          <p:cNvPr id="3" name="Title 2"/>
          <p:cNvSpPr>
            <a:spLocks noGrp="1"/>
          </p:cNvSpPr>
          <p:nvPr>
            <p:ph type="title"/>
          </p:nvPr>
        </p:nvSpPr>
        <p:spPr/>
        <p:txBody>
          <a:bodyPr/>
          <a:lstStyle/>
          <a:p>
            <a:r>
              <a:rPr lang="en-IN" dirty="0" smtClean="0"/>
              <a:t>Memory Management</a:t>
            </a:r>
            <a:endParaRPr lang="en-IN" dirty="0"/>
          </a:p>
        </p:txBody>
      </p:sp>
    </p:spTree>
    <p:extLst>
      <p:ext uri="{BB962C8B-B14F-4D97-AF65-F5344CB8AC3E}">
        <p14:creationId xmlns:p14="http://schemas.microsoft.com/office/powerpoint/2010/main" val="12264704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Memory Management</a:t>
            </a:r>
            <a:endParaRPr lang="en-IN"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rotWithShape="1">
          <a:blip r:embed="rId2"/>
          <a:srcRect l="35000" t="26296" r="35833" b="17408"/>
          <a:stretch/>
        </p:blipFill>
        <p:spPr>
          <a:xfrm>
            <a:off x="1524000" y="1676400"/>
            <a:ext cx="4495800" cy="4881154"/>
          </a:xfrm>
          <a:prstGeom prst="rect">
            <a:avLst/>
          </a:prstGeom>
        </p:spPr>
      </p:pic>
    </p:spTree>
    <p:extLst>
      <p:ext uri="{BB962C8B-B14F-4D97-AF65-F5344CB8AC3E}">
        <p14:creationId xmlns:p14="http://schemas.microsoft.com/office/powerpoint/2010/main" val="418043978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Small object allocation</a:t>
            </a:r>
          </a:p>
          <a:p>
            <a:r>
              <a:rPr lang="en-US" dirty="0"/>
              <a:t>To reduce overhead for small objects (less than 512 bytes) Python sub-allocates big blocks of memory. </a:t>
            </a:r>
            <a:endParaRPr lang="en-US" dirty="0" smtClean="0"/>
          </a:p>
          <a:p>
            <a:r>
              <a:rPr lang="en-US" dirty="0" smtClean="0"/>
              <a:t>Larger </a:t>
            </a:r>
            <a:r>
              <a:rPr lang="en-US" dirty="0"/>
              <a:t>objects are routed to standard C allocator. Small object allocator uses three levels of abstraction — arena, pool, and block</a:t>
            </a:r>
            <a:r>
              <a:rPr lang="en-US" dirty="0" smtClean="0"/>
              <a:t>.</a:t>
            </a:r>
          </a:p>
          <a:p>
            <a:r>
              <a:rPr lang="en-US" b="1" dirty="0"/>
              <a:t>Block</a:t>
            </a:r>
          </a:p>
          <a:p>
            <a:r>
              <a:rPr lang="en-US" dirty="0"/>
              <a:t>Block is a chunk of memory of a certain size. Each block can keep only one Python object of a fixed size. The size of the block can vary from 8 to 512 bytes and be a multiple of eight (i.e., 8-byte alignment). For convenience, such blocks are grouped in 64 size classes.</a:t>
            </a:r>
          </a:p>
          <a:p>
            <a:endParaRPr lang="en-IN" dirty="0"/>
          </a:p>
        </p:txBody>
      </p:sp>
      <p:sp>
        <p:nvSpPr>
          <p:cNvPr id="3" name="Title 2"/>
          <p:cNvSpPr>
            <a:spLocks noGrp="1"/>
          </p:cNvSpPr>
          <p:nvPr>
            <p:ph type="title"/>
          </p:nvPr>
        </p:nvSpPr>
        <p:spPr/>
        <p:txBody>
          <a:bodyPr/>
          <a:lstStyle/>
          <a:p>
            <a:r>
              <a:rPr lang="en-IN" dirty="0" smtClean="0"/>
              <a:t>Memory Management</a:t>
            </a:r>
            <a:endParaRPr lang="en-IN"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843685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Memory Management</a:t>
            </a:r>
            <a:endParaRPr lang="en-IN"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10" name="Table 9"/>
          <p:cNvGraphicFramePr>
            <a:graphicFrameLocks noGrp="1"/>
          </p:cNvGraphicFramePr>
          <p:nvPr>
            <p:extLst>
              <p:ext uri="{D42A27DB-BD31-4B8C-83A1-F6EECF244321}">
                <p14:modId xmlns:p14="http://schemas.microsoft.com/office/powerpoint/2010/main" val="4249598186"/>
              </p:ext>
            </p:extLst>
          </p:nvPr>
        </p:nvGraphicFramePr>
        <p:xfrm>
          <a:off x="461035" y="1981200"/>
          <a:ext cx="8228013" cy="3291840"/>
        </p:xfrm>
        <a:graphic>
          <a:graphicData uri="http://schemas.openxmlformats.org/drawingml/2006/table">
            <a:tbl>
              <a:tblPr/>
              <a:tblGrid>
                <a:gridCol w="2742671"/>
                <a:gridCol w="2742671"/>
                <a:gridCol w="2742671"/>
              </a:tblGrid>
              <a:tr h="0">
                <a:tc>
                  <a:txBody>
                    <a:bodyPr/>
                    <a:lstStyle/>
                    <a:p>
                      <a:pPr algn="l" fontAlgn="auto"/>
                      <a:r>
                        <a:rPr lang="en-IN" b="1">
                          <a:solidFill>
                            <a:srgbClr val="212121"/>
                          </a:solidFill>
                          <a:effectLst/>
                        </a:rPr>
                        <a:t>Request in bytes</a:t>
                      </a:r>
                    </a:p>
                  </a:txBody>
                  <a:tcPr anchor="ctr">
                    <a:lnL>
                      <a:noFill/>
                    </a:lnL>
                    <a:lnR w="7620" cap="flat" cmpd="sng" algn="ctr">
                      <a:solidFill>
                        <a:srgbClr val="4041C0"/>
                      </a:solidFill>
                      <a:prstDash val="solid"/>
                      <a:round/>
                      <a:headEnd type="none" w="med" len="med"/>
                      <a:tailEnd type="none" w="med" len="med"/>
                    </a:lnR>
                    <a:lnT w="12700" cap="flat" cmpd="sng" algn="ctr">
                      <a:solidFill>
                        <a:srgbClr val="004CC0"/>
                      </a:solidFill>
                      <a:prstDash val="solid"/>
                      <a:round/>
                      <a:headEnd type="none" w="med" len="med"/>
                      <a:tailEnd type="none" w="med" len="med"/>
                    </a:lnT>
                    <a:lnB w="7620" cap="flat" cmpd="sng" algn="ctr">
                      <a:solidFill>
                        <a:srgbClr val="004CC0"/>
                      </a:solidFill>
                      <a:prstDash val="solid"/>
                      <a:round/>
                      <a:headEnd type="none" w="med" len="med"/>
                      <a:tailEnd type="none" w="med" len="med"/>
                    </a:lnB>
                    <a:solidFill>
                      <a:srgbClr val="F9FAFB"/>
                    </a:solidFill>
                  </a:tcPr>
                </a:tc>
                <a:tc>
                  <a:txBody>
                    <a:bodyPr/>
                    <a:lstStyle/>
                    <a:p>
                      <a:pPr algn="l" fontAlgn="auto"/>
                      <a:r>
                        <a:rPr lang="en-IN" b="1">
                          <a:solidFill>
                            <a:srgbClr val="212121"/>
                          </a:solidFill>
                          <a:effectLst/>
                        </a:rPr>
                        <a:t>Size of allocated block</a:t>
                      </a:r>
                    </a:p>
                  </a:txBody>
                  <a:tcPr anchor="ctr">
                    <a:lnL w="7620" cap="flat" cmpd="sng" algn="ctr">
                      <a:solidFill>
                        <a:srgbClr val="4041C0"/>
                      </a:solidFill>
                      <a:prstDash val="solid"/>
                      <a:round/>
                      <a:headEnd type="none" w="med" len="med"/>
                      <a:tailEnd type="none" w="med" len="med"/>
                    </a:lnL>
                    <a:lnR w="7620" cap="flat" cmpd="sng" algn="ctr">
                      <a:solidFill>
                        <a:srgbClr val="8058C0"/>
                      </a:solidFill>
                      <a:prstDash val="solid"/>
                      <a:round/>
                      <a:headEnd type="none" w="med" len="med"/>
                      <a:tailEnd type="none" w="med" len="med"/>
                    </a:lnR>
                    <a:lnT w="12700" cap="flat" cmpd="sng" algn="ctr">
                      <a:solidFill>
                        <a:srgbClr val="4041C0"/>
                      </a:solidFill>
                      <a:prstDash val="solid"/>
                      <a:round/>
                      <a:headEnd type="none" w="med" len="med"/>
                      <a:tailEnd type="none" w="med" len="med"/>
                    </a:lnT>
                    <a:lnB w="7620" cap="flat" cmpd="sng" algn="ctr">
                      <a:solidFill>
                        <a:srgbClr val="4041C0"/>
                      </a:solidFill>
                      <a:prstDash val="solid"/>
                      <a:round/>
                      <a:headEnd type="none" w="med" len="med"/>
                      <a:tailEnd type="none" w="med" len="med"/>
                    </a:lnB>
                    <a:solidFill>
                      <a:srgbClr val="F9FAFB"/>
                    </a:solidFill>
                  </a:tcPr>
                </a:tc>
                <a:tc>
                  <a:txBody>
                    <a:bodyPr/>
                    <a:lstStyle/>
                    <a:p>
                      <a:pPr algn="l" fontAlgn="auto"/>
                      <a:r>
                        <a:rPr lang="en-IN" b="1">
                          <a:solidFill>
                            <a:srgbClr val="212121"/>
                          </a:solidFill>
                          <a:effectLst/>
                        </a:rPr>
                        <a:t>size class idx</a:t>
                      </a:r>
                    </a:p>
                  </a:txBody>
                  <a:tcPr anchor="ctr">
                    <a:lnL w="7620" cap="flat" cmpd="sng" algn="ctr">
                      <a:solidFill>
                        <a:srgbClr val="8058C0"/>
                      </a:solidFill>
                      <a:prstDash val="solid"/>
                      <a:round/>
                      <a:headEnd type="none" w="med" len="med"/>
                      <a:tailEnd type="none" w="med" len="med"/>
                    </a:lnL>
                    <a:lnR w="7620" cap="flat" cmpd="sng" algn="ctr">
                      <a:solidFill>
                        <a:srgbClr val="8058C0"/>
                      </a:solidFill>
                      <a:prstDash val="solid"/>
                      <a:round/>
                      <a:headEnd type="none" w="med" len="med"/>
                      <a:tailEnd type="none" w="med" len="med"/>
                    </a:lnR>
                    <a:lnT w="12700" cap="flat" cmpd="sng" algn="ctr">
                      <a:solidFill>
                        <a:srgbClr val="8058C0"/>
                      </a:solidFill>
                      <a:prstDash val="solid"/>
                      <a:round/>
                      <a:headEnd type="none" w="med" len="med"/>
                      <a:tailEnd type="none" w="med" len="med"/>
                    </a:lnT>
                    <a:lnB w="7620" cap="flat" cmpd="sng" algn="ctr">
                      <a:solidFill>
                        <a:srgbClr val="8058C0"/>
                      </a:solidFill>
                      <a:prstDash val="solid"/>
                      <a:round/>
                      <a:headEnd type="none" w="med" len="med"/>
                      <a:tailEnd type="none" w="med" len="med"/>
                    </a:lnB>
                    <a:solidFill>
                      <a:srgbClr val="F9FAFB"/>
                    </a:solidFill>
                  </a:tcPr>
                </a:tc>
              </a:tr>
              <a:tr h="0">
                <a:tc>
                  <a:txBody>
                    <a:bodyPr/>
                    <a:lstStyle/>
                    <a:p>
                      <a:pPr algn="l"/>
                      <a:r>
                        <a:rPr lang="en-IN">
                          <a:effectLst/>
                        </a:rPr>
                        <a:t>1-8</a:t>
                      </a:r>
                    </a:p>
                  </a:txBody>
                  <a:tcPr anchor="ctr">
                    <a:lnL>
                      <a:noFill/>
                    </a:lnL>
                    <a:lnR w="7620" cap="flat" cmpd="sng" algn="ctr">
                      <a:solidFill>
                        <a:srgbClr val="0054C0"/>
                      </a:solidFill>
                      <a:prstDash val="solid"/>
                      <a:round/>
                      <a:headEnd type="none" w="med" len="med"/>
                      <a:tailEnd type="none" w="med" len="med"/>
                    </a:lnR>
                    <a:lnT w="7620" cap="flat" cmpd="sng" algn="ctr">
                      <a:solidFill>
                        <a:srgbClr val="004CC0"/>
                      </a:solidFill>
                      <a:prstDash val="solid"/>
                      <a:round/>
                      <a:headEnd type="none" w="med" len="med"/>
                      <a:tailEnd type="none" w="med" len="med"/>
                    </a:lnT>
                    <a:lnB w="12700" cap="flat" cmpd="sng" algn="ctr">
                      <a:solidFill>
                        <a:srgbClr val="8051C0"/>
                      </a:solidFill>
                      <a:prstDash val="solid"/>
                      <a:round/>
                      <a:headEnd type="none" w="med" len="med"/>
                      <a:tailEnd type="none" w="med" len="med"/>
                    </a:lnB>
                    <a:solidFill>
                      <a:srgbClr val="FFFFFF"/>
                    </a:solidFill>
                  </a:tcPr>
                </a:tc>
                <a:tc>
                  <a:txBody>
                    <a:bodyPr/>
                    <a:lstStyle/>
                    <a:p>
                      <a:pPr algn="l"/>
                      <a:r>
                        <a:rPr lang="en-IN">
                          <a:effectLst/>
                        </a:rPr>
                        <a:t>8</a:t>
                      </a:r>
                    </a:p>
                  </a:txBody>
                  <a:tcPr anchor="ctr">
                    <a:lnL w="7620" cap="flat" cmpd="sng" algn="ctr">
                      <a:solidFill>
                        <a:srgbClr val="0054C0"/>
                      </a:solidFill>
                      <a:prstDash val="solid"/>
                      <a:round/>
                      <a:headEnd type="none" w="med" len="med"/>
                      <a:tailEnd type="none" w="med" len="med"/>
                    </a:lnL>
                    <a:lnR w="7620" cap="flat" cmpd="sng" algn="ctr">
                      <a:solidFill>
                        <a:srgbClr val="804FC0"/>
                      </a:solidFill>
                      <a:prstDash val="solid"/>
                      <a:round/>
                      <a:headEnd type="none" w="med" len="med"/>
                      <a:tailEnd type="none" w="med" len="med"/>
                    </a:lnR>
                    <a:lnT w="7620" cap="flat" cmpd="sng" algn="ctr">
                      <a:solidFill>
                        <a:srgbClr val="4041C0"/>
                      </a:solidFill>
                      <a:prstDash val="solid"/>
                      <a:round/>
                      <a:headEnd type="none" w="med" len="med"/>
                      <a:tailEnd type="none" w="med" len="med"/>
                    </a:lnT>
                    <a:lnB w="12700" cap="flat" cmpd="sng" algn="ctr">
                      <a:solidFill>
                        <a:srgbClr val="4064C0"/>
                      </a:solidFill>
                      <a:prstDash val="solid"/>
                      <a:round/>
                      <a:headEnd type="none" w="med" len="med"/>
                      <a:tailEnd type="none" w="med" len="med"/>
                    </a:lnB>
                    <a:solidFill>
                      <a:srgbClr val="FFFFFF"/>
                    </a:solidFill>
                  </a:tcPr>
                </a:tc>
                <a:tc>
                  <a:txBody>
                    <a:bodyPr/>
                    <a:lstStyle/>
                    <a:p>
                      <a:pPr algn="l"/>
                      <a:r>
                        <a:rPr lang="en-IN">
                          <a:effectLst/>
                        </a:rPr>
                        <a:t>0</a:t>
                      </a:r>
                    </a:p>
                  </a:txBody>
                  <a:tcPr anchor="ctr">
                    <a:lnL w="7620" cap="flat" cmpd="sng" algn="ctr">
                      <a:solidFill>
                        <a:srgbClr val="804FC0"/>
                      </a:solidFill>
                      <a:prstDash val="solid"/>
                      <a:round/>
                      <a:headEnd type="none" w="med" len="med"/>
                      <a:tailEnd type="none" w="med" len="med"/>
                    </a:lnL>
                    <a:lnR w="7620" cap="flat" cmpd="sng" algn="ctr">
                      <a:solidFill>
                        <a:srgbClr val="804FC0"/>
                      </a:solidFill>
                      <a:prstDash val="solid"/>
                      <a:round/>
                      <a:headEnd type="none" w="med" len="med"/>
                      <a:tailEnd type="none" w="med" len="med"/>
                    </a:lnR>
                    <a:lnT w="7620" cap="flat" cmpd="sng" algn="ctr">
                      <a:solidFill>
                        <a:srgbClr val="8058C0"/>
                      </a:solidFill>
                      <a:prstDash val="solid"/>
                      <a:round/>
                      <a:headEnd type="none" w="med" len="med"/>
                      <a:tailEnd type="none" w="med" len="med"/>
                    </a:lnT>
                    <a:lnB w="12700" cap="flat" cmpd="sng" algn="ctr">
                      <a:solidFill>
                        <a:srgbClr val="C061C0"/>
                      </a:solidFill>
                      <a:prstDash val="solid"/>
                      <a:round/>
                      <a:headEnd type="none" w="med" len="med"/>
                      <a:tailEnd type="none" w="med" len="med"/>
                    </a:lnB>
                    <a:solidFill>
                      <a:srgbClr val="FFFFFF"/>
                    </a:solidFill>
                  </a:tcPr>
                </a:tc>
              </a:tr>
              <a:tr h="0">
                <a:tc>
                  <a:txBody>
                    <a:bodyPr/>
                    <a:lstStyle/>
                    <a:p>
                      <a:pPr algn="l"/>
                      <a:r>
                        <a:rPr lang="en-IN">
                          <a:effectLst/>
                        </a:rPr>
                        <a:t>9-16</a:t>
                      </a:r>
                    </a:p>
                  </a:txBody>
                  <a:tcPr anchor="ctr">
                    <a:lnL>
                      <a:noFill/>
                    </a:lnL>
                    <a:lnR w="7620" cap="flat" cmpd="sng" algn="ctr">
                      <a:solidFill>
                        <a:srgbClr val="4064C0"/>
                      </a:solidFill>
                      <a:prstDash val="solid"/>
                      <a:round/>
                      <a:headEnd type="none" w="med" len="med"/>
                      <a:tailEnd type="none" w="med" len="med"/>
                    </a:lnR>
                    <a:lnT w="12700" cap="flat" cmpd="sng" algn="ctr">
                      <a:solidFill>
                        <a:srgbClr val="8051C0"/>
                      </a:solidFill>
                      <a:prstDash val="solid"/>
                      <a:round/>
                      <a:headEnd type="none" w="med" len="med"/>
                      <a:tailEnd type="none" w="med" len="med"/>
                    </a:lnT>
                    <a:lnB w="12700" cap="flat" cmpd="sng" algn="ctr">
                      <a:solidFill>
                        <a:srgbClr val="0069C0"/>
                      </a:solidFill>
                      <a:prstDash val="solid"/>
                      <a:round/>
                      <a:headEnd type="none" w="med" len="med"/>
                      <a:tailEnd type="none" w="med" len="med"/>
                    </a:lnB>
                    <a:solidFill>
                      <a:srgbClr val="FFFFFF"/>
                    </a:solidFill>
                  </a:tcPr>
                </a:tc>
                <a:tc>
                  <a:txBody>
                    <a:bodyPr/>
                    <a:lstStyle/>
                    <a:p>
                      <a:pPr algn="l"/>
                      <a:r>
                        <a:rPr lang="en-IN">
                          <a:effectLst/>
                        </a:rPr>
                        <a:t>16</a:t>
                      </a:r>
                    </a:p>
                  </a:txBody>
                  <a:tcPr anchor="ctr">
                    <a:lnL w="7620" cap="flat" cmpd="sng" algn="ctr">
                      <a:solidFill>
                        <a:srgbClr val="4064C0"/>
                      </a:solidFill>
                      <a:prstDash val="solid"/>
                      <a:round/>
                      <a:headEnd type="none" w="med" len="med"/>
                      <a:tailEnd type="none" w="med" len="med"/>
                    </a:lnL>
                    <a:lnR w="7620" cap="flat" cmpd="sng" algn="ctr">
                      <a:solidFill>
                        <a:srgbClr val="C061C0"/>
                      </a:solidFill>
                      <a:prstDash val="solid"/>
                      <a:round/>
                      <a:headEnd type="none" w="med" len="med"/>
                      <a:tailEnd type="none" w="med" len="med"/>
                    </a:lnR>
                    <a:lnT w="12700" cap="flat" cmpd="sng" algn="ctr">
                      <a:solidFill>
                        <a:srgbClr val="4064C0"/>
                      </a:solidFill>
                      <a:prstDash val="solid"/>
                      <a:round/>
                      <a:headEnd type="none" w="med" len="med"/>
                      <a:tailEnd type="none" w="med" len="med"/>
                    </a:lnT>
                    <a:lnB w="12700" cap="flat" cmpd="sng" algn="ctr">
                      <a:solidFill>
                        <a:srgbClr val="0066C0"/>
                      </a:solidFill>
                      <a:prstDash val="solid"/>
                      <a:round/>
                      <a:headEnd type="none" w="med" len="med"/>
                      <a:tailEnd type="none" w="med" len="med"/>
                    </a:lnB>
                    <a:solidFill>
                      <a:srgbClr val="FFFFFF"/>
                    </a:solidFill>
                  </a:tcPr>
                </a:tc>
                <a:tc>
                  <a:txBody>
                    <a:bodyPr/>
                    <a:lstStyle/>
                    <a:p>
                      <a:pPr algn="l"/>
                      <a:r>
                        <a:rPr lang="en-IN">
                          <a:effectLst/>
                        </a:rPr>
                        <a:t>1</a:t>
                      </a:r>
                    </a:p>
                  </a:txBody>
                  <a:tcPr anchor="ctr">
                    <a:lnL w="7620" cap="flat" cmpd="sng" algn="ctr">
                      <a:solidFill>
                        <a:srgbClr val="C061C0"/>
                      </a:solidFill>
                      <a:prstDash val="solid"/>
                      <a:round/>
                      <a:headEnd type="none" w="med" len="med"/>
                      <a:tailEnd type="none" w="med" len="med"/>
                    </a:lnL>
                    <a:lnR w="7620" cap="flat" cmpd="sng" algn="ctr">
                      <a:solidFill>
                        <a:srgbClr val="C061C0"/>
                      </a:solidFill>
                      <a:prstDash val="solid"/>
                      <a:round/>
                      <a:headEnd type="none" w="med" len="med"/>
                      <a:tailEnd type="none" w="med" len="med"/>
                    </a:lnR>
                    <a:lnT w="12700" cap="flat" cmpd="sng" algn="ctr">
                      <a:solidFill>
                        <a:srgbClr val="C061C0"/>
                      </a:solidFill>
                      <a:prstDash val="solid"/>
                      <a:round/>
                      <a:headEnd type="none" w="med" len="med"/>
                      <a:tailEnd type="none" w="med" len="med"/>
                    </a:lnT>
                    <a:lnB w="12700" cap="flat" cmpd="sng" algn="ctr">
                      <a:solidFill>
                        <a:srgbClr val="807EC0"/>
                      </a:solidFill>
                      <a:prstDash val="solid"/>
                      <a:round/>
                      <a:headEnd type="none" w="med" len="med"/>
                      <a:tailEnd type="none" w="med" len="med"/>
                    </a:lnB>
                    <a:solidFill>
                      <a:srgbClr val="FFFFFF"/>
                    </a:solidFill>
                  </a:tcPr>
                </a:tc>
              </a:tr>
              <a:tr h="0">
                <a:tc>
                  <a:txBody>
                    <a:bodyPr/>
                    <a:lstStyle/>
                    <a:p>
                      <a:pPr algn="l"/>
                      <a:r>
                        <a:rPr lang="en-IN">
                          <a:effectLst/>
                        </a:rPr>
                        <a:t>17-24</a:t>
                      </a:r>
                    </a:p>
                  </a:txBody>
                  <a:tcPr anchor="ctr">
                    <a:lnL>
                      <a:noFill/>
                    </a:lnL>
                    <a:lnR w="7620" cap="flat" cmpd="sng" algn="ctr">
                      <a:solidFill>
                        <a:srgbClr val="0066C0"/>
                      </a:solidFill>
                      <a:prstDash val="solid"/>
                      <a:round/>
                      <a:headEnd type="none" w="med" len="med"/>
                      <a:tailEnd type="none" w="med" len="med"/>
                    </a:lnR>
                    <a:lnT w="12700" cap="flat" cmpd="sng" algn="ctr">
                      <a:solidFill>
                        <a:srgbClr val="0069C0"/>
                      </a:solidFill>
                      <a:prstDash val="solid"/>
                      <a:round/>
                      <a:headEnd type="none" w="med" len="med"/>
                      <a:tailEnd type="none" w="med" len="med"/>
                    </a:lnT>
                    <a:lnB w="12700" cap="flat" cmpd="sng" algn="ctr">
                      <a:solidFill>
                        <a:srgbClr val="C079C0"/>
                      </a:solidFill>
                      <a:prstDash val="solid"/>
                      <a:round/>
                      <a:headEnd type="none" w="med" len="med"/>
                      <a:tailEnd type="none" w="med" len="med"/>
                    </a:lnB>
                    <a:solidFill>
                      <a:srgbClr val="FFFFFF"/>
                    </a:solidFill>
                  </a:tcPr>
                </a:tc>
                <a:tc>
                  <a:txBody>
                    <a:bodyPr/>
                    <a:lstStyle/>
                    <a:p>
                      <a:pPr algn="l"/>
                      <a:r>
                        <a:rPr lang="en-IN">
                          <a:effectLst/>
                        </a:rPr>
                        <a:t>24</a:t>
                      </a:r>
                    </a:p>
                  </a:txBody>
                  <a:tcPr anchor="ctr">
                    <a:lnL w="7620" cap="flat" cmpd="sng" algn="ctr">
                      <a:solidFill>
                        <a:srgbClr val="0066C0"/>
                      </a:solidFill>
                      <a:prstDash val="solid"/>
                      <a:round/>
                      <a:headEnd type="none" w="med" len="med"/>
                      <a:tailEnd type="none" w="med" len="med"/>
                    </a:lnL>
                    <a:lnR w="7620" cap="flat" cmpd="sng" algn="ctr">
                      <a:solidFill>
                        <a:srgbClr val="807EC0"/>
                      </a:solidFill>
                      <a:prstDash val="solid"/>
                      <a:round/>
                      <a:headEnd type="none" w="med" len="med"/>
                      <a:tailEnd type="none" w="med" len="med"/>
                    </a:lnR>
                    <a:lnT w="12700" cap="flat" cmpd="sng" algn="ctr">
                      <a:solidFill>
                        <a:srgbClr val="0066C0"/>
                      </a:solidFill>
                      <a:prstDash val="solid"/>
                      <a:round/>
                      <a:headEnd type="none" w="med" len="med"/>
                      <a:tailEnd type="none" w="med" len="med"/>
                    </a:lnT>
                    <a:lnB w="12700" cap="flat" cmpd="sng" algn="ctr">
                      <a:solidFill>
                        <a:srgbClr val="807BC0"/>
                      </a:solidFill>
                      <a:prstDash val="solid"/>
                      <a:round/>
                      <a:headEnd type="none" w="med" len="med"/>
                      <a:tailEnd type="none" w="med" len="med"/>
                    </a:lnB>
                    <a:solidFill>
                      <a:srgbClr val="FFFFFF"/>
                    </a:solidFill>
                  </a:tcPr>
                </a:tc>
                <a:tc>
                  <a:txBody>
                    <a:bodyPr/>
                    <a:lstStyle/>
                    <a:p>
                      <a:pPr algn="l"/>
                      <a:r>
                        <a:rPr lang="en-IN">
                          <a:effectLst/>
                        </a:rPr>
                        <a:t>2</a:t>
                      </a:r>
                    </a:p>
                  </a:txBody>
                  <a:tcPr anchor="ctr">
                    <a:lnL w="7620" cap="flat" cmpd="sng" algn="ctr">
                      <a:solidFill>
                        <a:srgbClr val="807EC0"/>
                      </a:solidFill>
                      <a:prstDash val="solid"/>
                      <a:round/>
                      <a:headEnd type="none" w="med" len="med"/>
                      <a:tailEnd type="none" w="med" len="med"/>
                    </a:lnL>
                    <a:lnR w="7620" cap="flat" cmpd="sng" algn="ctr">
                      <a:solidFill>
                        <a:srgbClr val="807EC0"/>
                      </a:solidFill>
                      <a:prstDash val="solid"/>
                      <a:round/>
                      <a:headEnd type="none" w="med" len="med"/>
                      <a:tailEnd type="none" w="med" len="med"/>
                    </a:lnR>
                    <a:lnT w="12700" cap="flat" cmpd="sng" algn="ctr">
                      <a:solidFill>
                        <a:srgbClr val="807EC0"/>
                      </a:solidFill>
                      <a:prstDash val="solid"/>
                      <a:round/>
                      <a:headEnd type="none" w="med" len="med"/>
                      <a:tailEnd type="none" w="med" len="med"/>
                    </a:lnT>
                    <a:lnB w="12700" cap="flat" cmpd="sng" algn="ctr">
                      <a:solidFill>
                        <a:srgbClr val="807BC0"/>
                      </a:solidFill>
                      <a:prstDash val="solid"/>
                      <a:round/>
                      <a:headEnd type="none" w="med" len="med"/>
                      <a:tailEnd type="none" w="med" len="med"/>
                    </a:lnB>
                    <a:solidFill>
                      <a:srgbClr val="FFFFFF"/>
                    </a:solidFill>
                  </a:tcPr>
                </a:tc>
              </a:tr>
              <a:tr h="0">
                <a:tc>
                  <a:txBody>
                    <a:bodyPr/>
                    <a:lstStyle/>
                    <a:p>
                      <a:pPr algn="l"/>
                      <a:r>
                        <a:rPr lang="en-IN">
                          <a:effectLst/>
                        </a:rPr>
                        <a:t>25-32</a:t>
                      </a:r>
                    </a:p>
                  </a:txBody>
                  <a:tcPr anchor="ctr">
                    <a:lnL>
                      <a:noFill/>
                    </a:lnL>
                    <a:lnR w="7620" cap="flat" cmpd="sng" algn="ctr">
                      <a:solidFill>
                        <a:srgbClr val="807BC0"/>
                      </a:solidFill>
                      <a:prstDash val="solid"/>
                      <a:round/>
                      <a:headEnd type="none" w="med" len="med"/>
                      <a:tailEnd type="none" w="med" len="med"/>
                    </a:lnR>
                    <a:lnT w="12700" cap="flat" cmpd="sng" algn="ctr">
                      <a:solidFill>
                        <a:srgbClr val="C079C0"/>
                      </a:solidFill>
                      <a:prstDash val="solid"/>
                      <a:round/>
                      <a:headEnd type="none" w="med" len="med"/>
                      <a:tailEnd type="none" w="med" len="med"/>
                    </a:lnT>
                    <a:lnB w="12700" cap="flat" cmpd="sng" algn="ctr">
                      <a:solidFill>
                        <a:srgbClr val="00A9C0"/>
                      </a:solidFill>
                      <a:prstDash val="solid"/>
                      <a:round/>
                      <a:headEnd type="none" w="med" len="med"/>
                      <a:tailEnd type="none" w="med" len="med"/>
                    </a:lnB>
                    <a:solidFill>
                      <a:srgbClr val="FFFFFF"/>
                    </a:solidFill>
                  </a:tcPr>
                </a:tc>
                <a:tc>
                  <a:txBody>
                    <a:bodyPr/>
                    <a:lstStyle/>
                    <a:p>
                      <a:pPr algn="l"/>
                      <a:r>
                        <a:rPr lang="en-IN">
                          <a:effectLst/>
                        </a:rPr>
                        <a:t>32</a:t>
                      </a:r>
                    </a:p>
                  </a:txBody>
                  <a:tcPr anchor="ctr">
                    <a:lnL w="7620" cap="flat" cmpd="sng" algn="ctr">
                      <a:solidFill>
                        <a:srgbClr val="807BC0"/>
                      </a:solidFill>
                      <a:prstDash val="solid"/>
                      <a:round/>
                      <a:headEnd type="none" w="med" len="med"/>
                      <a:tailEnd type="none" w="med" len="med"/>
                    </a:lnL>
                    <a:lnR w="7620" cap="flat" cmpd="sng" algn="ctr">
                      <a:solidFill>
                        <a:srgbClr val="807BC0"/>
                      </a:solidFill>
                      <a:prstDash val="solid"/>
                      <a:round/>
                      <a:headEnd type="none" w="med" len="med"/>
                      <a:tailEnd type="none" w="med" len="med"/>
                    </a:lnR>
                    <a:lnT w="12700" cap="flat" cmpd="sng" algn="ctr">
                      <a:solidFill>
                        <a:srgbClr val="807BC0"/>
                      </a:solidFill>
                      <a:prstDash val="solid"/>
                      <a:round/>
                      <a:headEnd type="none" w="med" len="med"/>
                      <a:tailEnd type="none" w="med" len="med"/>
                    </a:lnT>
                    <a:lnB w="12700" cap="flat" cmpd="sng" algn="ctr">
                      <a:solidFill>
                        <a:srgbClr val="C053C0"/>
                      </a:solidFill>
                      <a:prstDash val="solid"/>
                      <a:round/>
                      <a:headEnd type="none" w="med" len="med"/>
                      <a:tailEnd type="none" w="med" len="med"/>
                    </a:lnB>
                    <a:solidFill>
                      <a:srgbClr val="FFFFFF"/>
                    </a:solidFill>
                  </a:tcPr>
                </a:tc>
                <a:tc>
                  <a:txBody>
                    <a:bodyPr/>
                    <a:lstStyle/>
                    <a:p>
                      <a:pPr algn="l"/>
                      <a:r>
                        <a:rPr lang="en-IN">
                          <a:effectLst/>
                        </a:rPr>
                        <a:t>3</a:t>
                      </a:r>
                    </a:p>
                  </a:txBody>
                  <a:tcPr anchor="ctr">
                    <a:lnL w="7620" cap="flat" cmpd="sng" algn="ctr">
                      <a:solidFill>
                        <a:srgbClr val="807BC0"/>
                      </a:solidFill>
                      <a:prstDash val="solid"/>
                      <a:round/>
                      <a:headEnd type="none" w="med" len="med"/>
                      <a:tailEnd type="none" w="med" len="med"/>
                    </a:lnL>
                    <a:lnR w="7620" cap="flat" cmpd="sng" algn="ctr">
                      <a:solidFill>
                        <a:srgbClr val="807BC0"/>
                      </a:solidFill>
                      <a:prstDash val="solid"/>
                      <a:round/>
                      <a:headEnd type="none" w="med" len="med"/>
                      <a:tailEnd type="none" w="med" len="med"/>
                    </a:lnR>
                    <a:lnT w="12700" cap="flat" cmpd="sng" algn="ctr">
                      <a:solidFill>
                        <a:srgbClr val="807BC0"/>
                      </a:solidFill>
                      <a:prstDash val="solid"/>
                      <a:round/>
                      <a:headEnd type="none" w="med" len="med"/>
                      <a:tailEnd type="none" w="med" len="med"/>
                    </a:lnT>
                    <a:lnB w="12700" cap="flat" cmpd="sng" algn="ctr">
                      <a:solidFill>
                        <a:srgbClr val="F02ECE"/>
                      </a:solidFill>
                      <a:prstDash val="solid"/>
                      <a:round/>
                      <a:headEnd type="none" w="med" len="med"/>
                      <a:tailEnd type="none" w="med" len="med"/>
                    </a:lnB>
                    <a:solidFill>
                      <a:srgbClr val="FFFFFF"/>
                    </a:solidFill>
                  </a:tcPr>
                </a:tc>
              </a:tr>
              <a:tr h="0">
                <a:tc>
                  <a:txBody>
                    <a:bodyPr/>
                    <a:lstStyle/>
                    <a:p>
                      <a:pPr algn="l"/>
                      <a:r>
                        <a:rPr lang="en-IN">
                          <a:effectLst/>
                        </a:rPr>
                        <a:t>33-40</a:t>
                      </a:r>
                    </a:p>
                  </a:txBody>
                  <a:tcPr anchor="ctr">
                    <a:lnL>
                      <a:noFill/>
                    </a:lnL>
                    <a:lnR w="7620" cap="flat" cmpd="sng" algn="ctr">
                      <a:solidFill>
                        <a:srgbClr val="C053C0"/>
                      </a:solidFill>
                      <a:prstDash val="solid"/>
                      <a:round/>
                      <a:headEnd type="none" w="med" len="med"/>
                      <a:tailEnd type="none" w="med" len="med"/>
                    </a:lnR>
                    <a:lnT w="12700" cap="flat" cmpd="sng" algn="ctr">
                      <a:solidFill>
                        <a:srgbClr val="00A9C0"/>
                      </a:solidFill>
                      <a:prstDash val="solid"/>
                      <a:round/>
                      <a:headEnd type="none" w="med" len="med"/>
                      <a:tailEnd type="none" w="med" len="med"/>
                    </a:lnT>
                    <a:lnB w="12700" cap="flat" cmpd="sng" algn="ctr">
                      <a:solidFill>
                        <a:srgbClr val="F033CE"/>
                      </a:solidFill>
                      <a:prstDash val="solid"/>
                      <a:round/>
                      <a:headEnd type="none" w="med" len="med"/>
                      <a:tailEnd type="none" w="med" len="med"/>
                    </a:lnB>
                    <a:solidFill>
                      <a:srgbClr val="FFFFFF"/>
                    </a:solidFill>
                  </a:tcPr>
                </a:tc>
                <a:tc>
                  <a:txBody>
                    <a:bodyPr/>
                    <a:lstStyle/>
                    <a:p>
                      <a:pPr algn="l"/>
                      <a:r>
                        <a:rPr lang="en-IN">
                          <a:effectLst/>
                        </a:rPr>
                        <a:t>40</a:t>
                      </a:r>
                    </a:p>
                  </a:txBody>
                  <a:tcPr anchor="ctr">
                    <a:lnL w="7620" cap="flat" cmpd="sng" algn="ctr">
                      <a:solidFill>
                        <a:srgbClr val="C053C0"/>
                      </a:solidFill>
                      <a:prstDash val="solid"/>
                      <a:round/>
                      <a:headEnd type="none" w="med" len="med"/>
                      <a:tailEnd type="none" w="med" len="med"/>
                    </a:lnL>
                    <a:lnR w="7620" cap="flat" cmpd="sng" algn="ctr">
                      <a:solidFill>
                        <a:srgbClr val="F02ECE"/>
                      </a:solidFill>
                      <a:prstDash val="solid"/>
                      <a:round/>
                      <a:headEnd type="none" w="med" len="med"/>
                      <a:tailEnd type="none" w="med" len="med"/>
                    </a:lnR>
                    <a:lnT w="12700" cap="flat" cmpd="sng" algn="ctr">
                      <a:solidFill>
                        <a:srgbClr val="C053C0"/>
                      </a:solidFill>
                      <a:prstDash val="solid"/>
                      <a:round/>
                      <a:headEnd type="none" w="med" len="med"/>
                      <a:tailEnd type="none" w="med" len="med"/>
                    </a:lnT>
                    <a:lnB w="12700" cap="flat" cmpd="sng" algn="ctr">
                      <a:solidFill>
                        <a:srgbClr val="F037CE"/>
                      </a:solidFill>
                      <a:prstDash val="solid"/>
                      <a:round/>
                      <a:headEnd type="none" w="med" len="med"/>
                      <a:tailEnd type="none" w="med" len="med"/>
                    </a:lnB>
                    <a:solidFill>
                      <a:srgbClr val="FFFFFF"/>
                    </a:solidFill>
                  </a:tcPr>
                </a:tc>
                <a:tc>
                  <a:txBody>
                    <a:bodyPr/>
                    <a:lstStyle/>
                    <a:p>
                      <a:pPr algn="l"/>
                      <a:r>
                        <a:rPr lang="en-IN">
                          <a:effectLst/>
                        </a:rPr>
                        <a:t>4</a:t>
                      </a:r>
                    </a:p>
                  </a:txBody>
                  <a:tcPr anchor="ctr">
                    <a:lnL w="7620" cap="flat" cmpd="sng" algn="ctr">
                      <a:solidFill>
                        <a:srgbClr val="F02ECE"/>
                      </a:solidFill>
                      <a:prstDash val="solid"/>
                      <a:round/>
                      <a:headEnd type="none" w="med" len="med"/>
                      <a:tailEnd type="none" w="med" len="med"/>
                    </a:lnL>
                    <a:lnR w="7620" cap="flat" cmpd="sng" algn="ctr">
                      <a:solidFill>
                        <a:srgbClr val="F02ECE"/>
                      </a:solidFill>
                      <a:prstDash val="solid"/>
                      <a:round/>
                      <a:headEnd type="none" w="med" len="med"/>
                      <a:tailEnd type="none" w="med" len="med"/>
                    </a:lnR>
                    <a:lnT w="12700" cap="flat" cmpd="sng" algn="ctr">
                      <a:solidFill>
                        <a:srgbClr val="F02ECE"/>
                      </a:solidFill>
                      <a:prstDash val="solid"/>
                      <a:round/>
                      <a:headEnd type="none" w="med" len="med"/>
                      <a:tailEnd type="none" w="med" len="med"/>
                    </a:lnT>
                    <a:lnB w="12700" cap="flat" cmpd="sng" algn="ctr">
                      <a:solidFill>
                        <a:srgbClr val="3046CE"/>
                      </a:solidFill>
                      <a:prstDash val="solid"/>
                      <a:round/>
                      <a:headEnd type="none" w="med" len="med"/>
                      <a:tailEnd type="none" w="med" len="med"/>
                    </a:lnB>
                    <a:solidFill>
                      <a:srgbClr val="FFFFFF"/>
                    </a:solidFill>
                  </a:tcPr>
                </a:tc>
              </a:tr>
              <a:tr h="0">
                <a:tc>
                  <a:txBody>
                    <a:bodyPr/>
                    <a:lstStyle/>
                    <a:p>
                      <a:pPr algn="l"/>
                      <a:r>
                        <a:rPr lang="en-IN">
                          <a:effectLst/>
                        </a:rPr>
                        <a:t>41-48</a:t>
                      </a:r>
                    </a:p>
                  </a:txBody>
                  <a:tcPr anchor="ctr">
                    <a:lnL>
                      <a:noFill/>
                    </a:lnL>
                    <a:lnR w="7620" cap="flat" cmpd="sng" algn="ctr">
                      <a:solidFill>
                        <a:srgbClr val="F037CE"/>
                      </a:solidFill>
                      <a:prstDash val="solid"/>
                      <a:round/>
                      <a:headEnd type="none" w="med" len="med"/>
                      <a:tailEnd type="none" w="med" len="med"/>
                    </a:lnR>
                    <a:lnT w="12700" cap="flat" cmpd="sng" algn="ctr">
                      <a:solidFill>
                        <a:srgbClr val="F033CE"/>
                      </a:solidFill>
                      <a:prstDash val="solid"/>
                      <a:round/>
                      <a:headEnd type="none" w="med" len="med"/>
                      <a:tailEnd type="none" w="med" len="med"/>
                    </a:lnT>
                    <a:lnB w="12700" cap="flat" cmpd="sng" algn="ctr">
                      <a:solidFill>
                        <a:srgbClr val="B03CCE"/>
                      </a:solidFill>
                      <a:prstDash val="solid"/>
                      <a:round/>
                      <a:headEnd type="none" w="med" len="med"/>
                      <a:tailEnd type="none" w="med" len="med"/>
                    </a:lnB>
                    <a:solidFill>
                      <a:srgbClr val="FFFFFF"/>
                    </a:solidFill>
                  </a:tcPr>
                </a:tc>
                <a:tc>
                  <a:txBody>
                    <a:bodyPr/>
                    <a:lstStyle/>
                    <a:p>
                      <a:pPr algn="l"/>
                      <a:r>
                        <a:rPr lang="en-IN">
                          <a:effectLst/>
                        </a:rPr>
                        <a:t>48</a:t>
                      </a:r>
                    </a:p>
                  </a:txBody>
                  <a:tcPr anchor="ctr">
                    <a:lnL w="7620" cap="flat" cmpd="sng" algn="ctr">
                      <a:solidFill>
                        <a:srgbClr val="F037CE"/>
                      </a:solidFill>
                      <a:prstDash val="solid"/>
                      <a:round/>
                      <a:headEnd type="none" w="med" len="med"/>
                      <a:tailEnd type="none" w="med" len="med"/>
                    </a:lnL>
                    <a:lnR w="7620" cap="flat" cmpd="sng" algn="ctr">
                      <a:solidFill>
                        <a:srgbClr val="3046CE"/>
                      </a:solidFill>
                      <a:prstDash val="solid"/>
                      <a:round/>
                      <a:headEnd type="none" w="med" len="med"/>
                      <a:tailEnd type="none" w="med" len="med"/>
                    </a:lnR>
                    <a:lnT w="12700" cap="flat" cmpd="sng" algn="ctr">
                      <a:solidFill>
                        <a:srgbClr val="F037CE"/>
                      </a:solidFill>
                      <a:prstDash val="solid"/>
                      <a:round/>
                      <a:headEnd type="none" w="med" len="med"/>
                      <a:tailEnd type="none" w="med" len="med"/>
                    </a:lnT>
                    <a:lnB w="12700" cap="flat" cmpd="sng" algn="ctr">
                      <a:solidFill>
                        <a:srgbClr val="7039CE"/>
                      </a:solidFill>
                      <a:prstDash val="solid"/>
                      <a:round/>
                      <a:headEnd type="none" w="med" len="med"/>
                      <a:tailEnd type="none" w="med" len="med"/>
                    </a:lnB>
                    <a:solidFill>
                      <a:srgbClr val="FFFFFF"/>
                    </a:solidFill>
                  </a:tcPr>
                </a:tc>
                <a:tc>
                  <a:txBody>
                    <a:bodyPr/>
                    <a:lstStyle/>
                    <a:p>
                      <a:pPr algn="l"/>
                      <a:r>
                        <a:rPr lang="en-IN">
                          <a:effectLst/>
                        </a:rPr>
                        <a:t>5</a:t>
                      </a:r>
                    </a:p>
                  </a:txBody>
                  <a:tcPr anchor="ctr">
                    <a:lnL w="7620" cap="flat" cmpd="sng" algn="ctr">
                      <a:solidFill>
                        <a:srgbClr val="3046CE"/>
                      </a:solidFill>
                      <a:prstDash val="solid"/>
                      <a:round/>
                      <a:headEnd type="none" w="med" len="med"/>
                      <a:tailEnd type="none" w="med" len="med"/>
                    </a:lnL>
                    <a:lnR w="7620" cap="flat" cmpd="sng" algn="ctr">
                      <a:solidFill>
                        <a:srgbClr val="3046CE"/>
                      </a:solidFill>
                      <a:prstDash val="solid"/>
                      <a:round/>
                      <a:headEnd type="none" w="med" len="med"/>
                      <a:tailEnd type="none" w="med" len="med"/>
                    </a:lnR>
                    <a:lnT w="12700" cap="flat" cmpd="sng" algn="ctr">
                      <a:solidFill>
                        <a:srgbClr val="3046CE"/>
                      </a:solidFill>
                      <a:prstDash val="solid"/>
                      <a:round/>
                      <a:headEnd type="none" w="med" len="med"/>
                      <a:tailEnd type="none" w="med" len="med"/>
                    </a:lnT>
                    <a:lnB w="12700" cap="flat" cmpd="sng" algn="ctr">
                      <a:solidFill>
                        <a:srgbClr val="F038CE"/>
                      </a:solidFill>
                      <a:prstDash val="solid"/>
                      <a:round/>
                      <a:headEnd type="none" w="med" len="med"/>
                      <a:tailEnd type="none" w="med" len="med"/>
                    </a:lnB>
                    <a:solidFill>
                      <a:srgbClr val="FFFFFF"/>
                    </a:solidFill>
                  </a:tcPr>
                </a:tc>
              </a:tr>
              <a:tr h="0">
                <a:tc>
                  <a:txBody>
                    <a:bodyPr/>
                    <a:lstStyle/>
                    <a:p>
                      <a:pPr algn="l"/>
                      <a:r>
                        <a:rPr lang="en-IN">
                          <a:effectLst/>
                        </a:rPr>
                        <a:t>...</a:t>
                      </a:r>
                    </a:p>
                  </a:txBody>
                  <a:tcPr anchor="ctr">
                    <a:lnL>
                      <a:noFill/>
                    </a:lnL>
                    <a:lnR w="7620" cap="flat" cmpd="sng" algn="ctr">
                      <a:solidFill>
                        <a:srgbClr val="7039CE"/>
                      </a:solidFill>
                      <a:prstDash val="solid"/>
                      <a:round/>
                      <a:headEnd type="none" w="med" len="med"/>
                      <a:tailEnd type="none" w="med" len="med"/>
                    </a:lnR>
                    <a:lnT w="12700" cap="flat" cmpd="sng" algn="ctr">
                      <a:solidFill>
                        <a:srgbClr val="B03CCE"/>
                      </a:solidFill>
                      <a:prstDash val="solid"/>
                      <a:round/>
                      <a:headEnd type="none" w="med" len="med"/>
                      <a:tailEnd type="none" w="med" len="med"/>
                    </a:lnT>
                    <a:lnB w="12700" cap="flat" cmpd="sng" algn="ctr">
                      <a:solidFill>
                        <a:srgbClr val="703DCE"/>
                      </a:solidFill>
                      <a:prstDash val="solid"/>
                      <a:round/>
                      <a:headEnd type="none" w="med" len="med"/>
                      <a:tailEnd type="none" w="med" len="med"/>
                    </a:lnB>
                    <a:solidFill>
                      <a:srgbClr val="FFFFFF"/>
                    </a:solidFill>
                  </a:tcPr>
                </a:tc>
                <a:tc>
                  <a:txBody>
                    <a:bodyPr/>
                    <a:lstStyle/>
                    <a:p>
                      <a:pPr algn="l"/>
                      <a:r>
                        <a:rPr lang="en-IN">
                          <a:effectLst/>
                        </a:rPr>
                        <a:t>...</a:t>
                      </a:r>
                    </a:p>
                  </a:txBody>
                  <a:tcPr anchor="ctr">
                    <a:lnL w="7620" cap="flat" cmpd="sng" algn="ctr">
                      <a:solidFill>
                        <a:srgbClr val="7039CE"/>
                      </a:solidFill>
                      <a:prstDash val="solid"/>
                      <a:round/>
                      <a:headEnd type="none" w="med" len="med"/>
                      <a:tailEnd type="none" w="med" len="med"/>
                    </a:lnL>
                    <a:lnR w="7620" cap="flat" cmpd="sng" algn="ctr">
                      <a:solidFill>
                        <a:srgbClr val="F038CE"/>
                      </a:solidFill>
                      <a:prstDash val="solid"/>
                      <a:round/>
                      <a:headEnd type="none" w="med" len="med"/>
                      <a:tailEnd type="none" w="med" len="med"/>
                    </a:lnR>
                    <a:lnT w="12700" cap="flat" cmpd="sng" algn="ctr">
                      <a:solidFill>
                        <a:srgbClr val="7039CE"/>
                      </a:solidFill>
                      <a:prstDash val="solid"/>
                      <a:round/>
                      <a:headEnd type="none" w="med" len="med"/>
                      <a:tailEnd type="none" w="med" len="med"/>
                    </a:lnT>
                    <a:lnB w="12700" cap="flat" cmpd="sng" algn="ctr">
                      <a:solidFill>
                        <a:srgbClr val="F055CE"/>
                      </a:solidFill>
                      <a:prstDash val="solid"/>
                      <a:round/>
                      <a:headEnd type="none" w="med" len="med"/>
                      <a:tailEnd type="none" w="med" len="med"/>
                    </a:lnB>
                    <a:solidFill>
                      <a:srgbClr val="FFFFFF"/>
                    </a:solidFill>
                  </a:tcPr>
                </a:tc>
                <a:tc>
                  <a:txBody>
                    <a:bodyPr/>
                    <a:lstStyle/>
                    <a:p>
                      <a:pPr algn="l"/>
                      <a:r>
                        <a:rPr lang="en-IN">
                          <a:effectLst/>
                        </a:rPr>
                        <a:t>...</a:t>
                      </a:r>
                    </a:p>
                  </a:txBody>
                  <a:tcPr anchor="ctr">
                    <a:lnL w="7620" cap="flat" cmpd="sng" algn="ctr">
                      <a:solidFill>
                        <a:srgbClr val="F038CE"/>
                      </a:solidFill>
                      <a:prstDash val="solid"/>
                      <a:round/>
                      <a:headEnd type="none" w="med" len="med"/>
                      <a:tailEnd type="none" w="med" len="med"/>
                    </a:lnL>
                    <a:lnR w="7620" cap="flat" cmpd="sng" algn="ctr">
                      <a:solidFill>
                        <a:srgbClr val="F038CE"/>
                      </a:solidFill>
                      <a:prstDash val="solid"/>
                      <a:round/>
                      <a:headEnd type="none" w="med" len="med"/>
                      <a:tailEnd type="none" w="med" len="med"/>
                    </a:lnR>
                    <a:lnT w="12700" cap="flat" cmpd="sng" algn="ctr">
                      <a:solidFill>
                        <a:srgbClr val="F038CE"/>
                      </a:solidFill>
                      <a:prstDash val="solid"/>
                      <a:round/>
                      <a:headEnd type="none" w="med" len="med"/>
                      <a:tailEnd type="none" w="med" len="med"/>
                    </a:lnT>
                    <a:lnB w="12700" cap="flat" cmpd="sng" algn="ctr">
                      <a:solidFill>
                        <a:srgbClr val="3052CE"/>
                      </a:solidFill>
                      <a:prstDash val="solid"/>
                      <a:round/>
                      <a:headEnd type="none" w="med" len="med"/>
                      <a:tailEnd type="none" w="med" len="med"/>
                    </a:lnB>
                    <a:solidFill>
                      <a:srgbClr val="FFFFFF"/>
                    </a:solidFill>
                  </a:tcPr>
                </a:tc>
              </a:tr>
              <a:tr h="0">
                <a:tc>
                  <a:txBody>
                    <a:bodyPr/>
                    <a:lstStyle/>
                    <a:p>
                      <a:pPr algn="l"/>
                      <a:r>
                        <a:rPr lang="en-IN">
                          <a:effectLst/>
                        </a:rPr>
                        <a:t>505-512</a:t>
                      </a:r>
                    </a:p>
                  </a:txBody>
                  <a:tcPr anchor="ctr">
                    <a:lnL>
                      <a:noFill/>
                    </a:lnL>
                    <a:lnR w="7620" cap="flat" cmpd="sng" algn="ctr">
                      <a:solidFill>
                        <a:srgbClr val="F055CE"/>
                      </a:solidFill>
                      <a:prstDash val="solid"/>
                      <a:round/>
                      <a:headEnd type="none" w="med" len="med"/>
                      <a:tailEnd type="none" w="med" len="med"/>
                    </a:lnR>
                    <a:lnT w="12700" cap="flat" cmpd="sng" algn="ctr">
                      <a:solidFill>
                        <a:srgbClr val="703DCE"/>
                      </a:solidFill>
                      <a:prstDash val="solid"/>
                      <a:round/>
                      <a:headEnd type="none" w="med" len="med"/>
                      <a:tailEnd type="none" w="med" len="med"/>
                    </a:lnT>
                    <a:lnB w="7620" cap="flat" cmpd="sng" algn="ctr">
                      <a:solidFill>
                        <a:srgbClr val="703DCE"/>
                      </a:solidFill>
                      <a:prstDash val="solid"/>
                      <a:round/>
                      <a:headEnd type="none" w="med" len="med"/>
                      <a:tailEnd type="none" w="med" len="med"/>
                    </a:lnB>
                    <a:solidFill>
                      <a:srgbClr val="FFFFFF"/>
                    </a:solidFill>
                  </a:tcPr>
                </a:tc>
                <a:tc>
                  <a:txBody>
                    <a:bodyPr/>
                    <a:lstStyle/>
                    <a:p>
                      <a:pPr algn="l"/>
                      <a:r>
                        <a:rPr lang="en-IN">
                          <a:effectLst/>
                        </a:rPr>
                        <a:t>512</a:t>
                      </a:r>
                    </a:p>
                  </a:txBody>
                  <a:tcPr anchor="ctr">
                    <a:lnL w="7620" cap="flat" cmpd="sng" algn="ctr">
                      <a:solidFill>
                        <a:srgbClr val="F055CE"/>
                      </a:solidFill>
                      <a:prstDash val="solid"/>
                      <a:round/>
                      <a:headEnd type="none" w="med" len="med"/>
                      <a:tailEnd type="none" w="med" len="med"/>
                    </a:lnL>
                    <a:lnR w="7620" cap="flat" cmpd="sng" algn="ctr">
                      <a:solidFill>
                        <a:srgbClr val="3052CE"/>
                      </a:solidFill>
                      <a:prstDash val="solid"/>
                      <a:round/>
                      <a:headEnd type="none" w="med" len="med"/>
                      <a:tailEnd type="none" w="med" len="med"/>
                    </a:lnR>
                    <a:lnT w="12700" cap="flat" cmpd="sng" algn="ctr">
                      <a:solidFill>
                        <a:srgbClr val="F055CE"/>
                      </a:solidFill>
                      <a:prstDash val="solid"/>
                      <a:round/>
                      <a:headEnd type="none" w="med" len="med"/>
                      <a:tailEnd type="none" w="med" len="med"/>
                    </a:lnT>
                    <a:lnB w="7620" cap="flat" cmpd="sng" algn="ctr">
                      <a:solidFill>
                        <a:srgbClr val="F055CE"/>
                      </a:solidFill>
                      <a:prstDash val="solid"/>
                      <a:round/>
                      <a:headEnd type="none" w="med" len="med"/>
                      <a:tailEnd type="none" w="med" len="med"/>
                    </a:lnB>
                    <a:solidFill>
                      <a:srgbClr val="FFFFFF"/>
                    </a:solidFill>
                  </a:tcPr>
                </a:tc>
                <a:tc>
                  <a:txBody>
                    <a:bodyPr/>
                    <a:lstStyle/>
                    <a:p>
                      <a:pPr algn="l"/>
                      <a:r>
                        <a:rPr lang="en-IN" dirty="0">
                          <a:effectLst/>
                        </a:rPr>
                        <a:t>63</a:t>
                      </a:r>
                    </a:p>
                  </a:txBody>
                  <a:tcPr anchor="ctr">
                    <a:lnL w="7620" cap="flat" cmpd="sng" algn="ctr">
                      <a:solidFill>
                        <a:srgbClr val="3052CE"/>
                      </a:solidFill>
                      <a:prstDash val="solid"/>
                      <a:round/>
                      <a:headEnd type="none" w="med" len="med"/>
                      <a:tailEnd type="none" w="med" len="med"/>
                    </a:lnL>
                    <a:lnR w="7620" cap="flat" cmpd="sng" algn="ctr">
                      <a:solidFill>
                        <a:srgbClr val="3052CE"/>
                      </a:solidFill>
                      <a:prstDash val="solid"/>
                      <a:round/>
                      <a:headEnd type="none" w="med" len="med"/>
                      <a:tailEnd type="none" w="med" len="med"/>
                    </a:lnR>
                    <a:lnT w="12700" cap="flat" cmpd="sng" algn="ctr">
                      <a:solidFill>
                        <a:srgbClr val="3052CE"/>
                      </a:solidFill>
                      <a:prstDash val="solid"/>
                      <a:round/>
                      <a:headEnd type="none" w="med" len="med"/>
                      <a:tailEnd type="none" w="med" len="med"/>
                    </a:lnT>
                    <a:lnB w="7620" cap="flat" cmpd="sng" algn="ctr">
                      <a:solidFill>
                        <a:srgbClr val="3052C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67959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graphicFrame>
        <p:nvGraphicFramePr>
          <p:cNvPr id="2" name="Table 1"/>
          <p:cNvGraphicFramePr>
            <a:graphicFrameLocks noGrp="1"/>
          </p:cNvGraphicFramePr>
          <p:nvPr/>
        </p:nvGraphicFramePr>
        <p:xfrm>
          <a:off x="457200" y="2707481"/>
          <a:ext cx="8228013" cy="21717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4">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2 matches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Hey Jude</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abc de ca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5 matches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
        <p:nvSpPr>
          <p:cNvPr id="8" name="TextBox 7"/>
          <p:cNvSpPr txBox="1"/>
          <p:nvPr/>
        </p:nvSpPr>
        <p:spPr>
          <a:xfrm>
            <a:off x="838200" y="1447800"/>
            <a:ext cx="6763390" cy="923330"/>
          </a:xfrm>
          <a:prstGeom prst="rect">
            <a:avLst/>
          </a:prstGeom>
          <a:noFill/>
        </p:spPr>
        <p:txBody>
          <a:bodyPr wrap="none" rtlCol="0">
            <a:spAutoFit/>
          </a:bodyPr>
          <a:lstStyle/>
          <a:p>
            <a:r>
              <a:rPr lang="en-US"/>
              <a:t>[] - Square brackets</a:t>
            </a:r>
          </a:p>
          <a:p>
            <a:endParaRPr lang="en-US"/>
          </a:p>
          <a:p>
            <a:r>
              <a:rPr lang="en-US"/>
              <a:t>Square brackets specifies a set of characters you wish to match.</a:t>
            </a:r>
            <a:endParaRPr lang="en-IN" dirty="0"/>
          </a:p>
        </p:txBody>
      </p:sp>
    </p:spTree>
    <p:extLst>
      <p:ext uri="{BB962C8B-B14F-4D97-AF65-F5344CB8AC3E}">
        <p14:creationId xmlns:p14="http://schemas.microsoft.com/office/powerpoint/2010/main" val="19959477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Pool</a:t>
            </a:r>
          </a:p>
          <a:p>
            <a:r>
              <a:rPr lang="en-US" dirty="0"/>
              <a:t>A collection of blocks of the same size is called a pool</a:t>
            </a:r>
            <a:r>
              <a:rPr lang="en-US" dirty="0" smtClean="0"/>
              <a:t>.</a:t>
            </a:r>
          </a:p>
          <a:p>
            <a:r>
              <a:rPr lang="en-US" dirty="0" smtClean="0"/>
              <a:t> </a:t>
            </a:r>
            <a:r>
              <a:rPr lang="en-US" dirty="0"/>
              <a:t>Normally, the size of the pool is equal to the size of a memory page, i.e., 4Kb. Limiting pool to the fixed size of blocks helps with fragmentation</a:t>
            </a:r>
            <a:r>
              <a:rPr lang="en-US" dirty="0" smtClean="0"/>
              <a:t>.</a:t>
            </a:r>
          </a:p>
          <a:p>
            <a:r>
              <a:rPr lang="en-US" dirty="0" smtClean="0"/>
              <a:t>If </a:t>
            </a:r>
            <a:r>
              <a:rPr lang="en-US" dirty="0"/>
              <a:t>an object gets destroyed, the memory manager can fill this space with a new object of the same size.</a:t>
            </a:r>
          </a:p>
          <a:p>
            <a:endParaRPr lang="en-IN" dirty="0"/>
          </a:p>
        </p:txBody>
      </p:sp>
      <p:sp>
        <p:nvSpPr>
          <p:cNvPr id="3" name="Title 2"/>
          <p:cNvSpPr>
            <a:spLocks noGrp="1"/>
          </p:cNvSpPr>
          <p:nvPr>
            <p:ph type="title"/>
          </p:nvPr>
        </p:nvSpPr>
        <p:spPr/>
        <p:txBody>
          <a:bodyPr/>
          <a:lstStyle/>
          <a:p>
            <a:r>
              <a:rPr lang="en-IN" dirty="0" smtClean="0"/>
              <a:t>Memory Management</a:t>
            </a:r>
            <a:endParaRPr lang="en-IN"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676767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Each pool has three states</a:t>
            </a:r>
            <a:r>
              <a:rPr lang="en-US" b="1" dirty="0" smtClean="0"/>
              <a:t>:</a:t>
            </a:r>
            <a:endParaRPr lang="en-US" b="1" dirty="0"/>
          </a:p>
          <a:p>
            <a:r>
              <a:rPr lang="en-US" b="1" dirty="0"/>
              <a:t>used — partially used, neither empty nor full</a:t>
            </a:r>
          </a:p>
          <a:p>
            <a:r>
              <a:rPr lang="en-US" b="1" dirty="0"/>
              <a:t>full — all the pool's blocks are currently allocated</a:t>
            </a:r>
          </a:p>
          <a:p>
            <a:r>
              <a:rPr lang="en-US" b="1" dirty="0"/>
              <a:t>empty — all the pool's blocks are currently </a:t>
            </a:r>
            <a:r>
              <a:rPr lang="en-US" b="1" dirty="0" smtClean="0"/>
              <a:t>available </a:t>
            </a:r>
            <a:r>
              <a:rPr lang="en-US" b="1" dirty="0"/>
              <a:t>for </a:t>
            </a:r>
            <a:r>
              <a:rPr lang="en-US" b="1" dirty="0" smtClean="0"/>
              <a:t>allocation</a:t>
            </a:r>
          </a:p>
          <a:p>
            <a:r>
              <a:rPr lang="en-US" b="1" dirty="0"/>
              <a:t>Arena</a:t>
            </a:r>
          </a:p>
          <a:p>
            <a:r>
              <a:rPr lang="en-US" dirty="0"/>
              <a:t>The arena is a chunk of 256kB memory allocated on the heap, which provides memory for 64 pools.</a:t>
            </a:r>
          </a:p>
          <a:p>
            <a:endParaRPr lang="en-US" b="1" dirty="0"/>
          </a:p>
          <a:p>
            <a:endParaRPr lang="en-IN" dirty="0"/>
          </a:p>
        </p:txBody>
      </p:sp>
      <p:sp>
        <p:nvSpPr>
          <p:cNvPr id="3" name="Title 2"/>
          <p:cNvSpPr>
            <a:spLocks noGrp="1"/>
          </p:cNvSpPr>
          <p:nvPr>
            <p:ph type="title"/>
          </p:nvPr>
        </p:nvSpPr>
        <p:spPr/>
        <p:txBody>
          <a:bodyPr/>
          <a:lstStyle/>
          <a:p>
            <a:r>
              <a:rPr lang="en-IN" dirty="0" smtClean="0"/>
              <a:t>Memory Management</a:t>
            </a:r>
            <a:endParaRPr lang="en-IN"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358392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Memory deallocation</a:t>
            </a:r>
          </a:p>
          <a:p>
            <a:r>
              <a:rPr lang="en-US" b="1" dirty="0"/>
              <a:t>Python's small object manager rarely returns memory back to the Operating System</a:t>
            </a:r>
            <a:r>
              <a:rPr lang="en-US" b="1" dirty="0" smtClean="0"/>
              <a:t>.</a:t>
            </a:r>
            <a:endParaRPr lang="en-US" b="1" dirty="0"/>
          </a:p>
          <a:p>
            <a:r>
              <a:rPr lang="en-US" b="1" dirty="0"/>
              <a:t>An arena gets fully released If and only if all the pools in it are empty. For example, it can happen when you use a lot of temporary objects in a short period of time</a:t>
            </a:r>
            <a:r>
              <a:rPr lang="en-US" b="1" dirty="0" smtClean="0"/>
              <a:t>.</a:t>
            </a:r>
            <a:endParaRPr lang="en-US" b="1" dirty="0"/>
          </a:p>
          <a:p>
            <a:r>
              <a:rPr lang="en-US" b="1" dirty="0"/>
              <a:t>Speaking of long-running Python processes, they may hold a lot of unused memory because of this behavior.</a:t>
            </a:r>
            <a:endParaRPr lang="en-IN" dirty="0"/>
          </a:p>
        </p:txBody>
      </p:sp>
      <p:sp>
        <p:nvSpPr>
          <p:cNvPr id="3" name="Title 2"/>
          <p:cNvSpPr>
            <a:spLocks noGrp="1"/>
          </p:cNvSpPr>
          <p:nvPr>
            <p:ph type="title"/>
          </p:nvPr>
        </p:nvSpPr>
        <p:spPr/>
        <p:txBody>
          <a:bodyPr/>
          <a:lstStyle/>
          <a:p>
            <a:r>
              <a:rPr lang="en-IN" dirty="0" smtClean="0"/>
              <a:t>Memory Management</a:t>
            </a:r>
            <a:endParaRPr lang="en-IN"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73040826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What is Unit Testing? </a:t>
            </a:r>
            <a:r>
              <a:rPr lang="en-US" dirty="0"/>
              <a:t/>
            </a:r>
            <a:br>
              <a:rPr lang="en-US" dirty="0"/>
            </a:br>
            <a:r>
              <a:rPr lang="en-US" dirty="0"/>
              <a:t>Unit Testing is the first level of software testing where the smallest testable parts of a software are tested. This is used to validate that each unit of the software performs as designed.</a:t>
            </a:r>
            <a:r>
              <a:rPr lang="en-US" dirty="0"/>
              <a:t/>
            </a:r>
            <a:br>
              <a:rPr lang="en-US" dirty="0"/>
            </a:br>
            <a:r>
              <a:rPr lang="en-US" dirty="0"/>
              <a:t>The </a:t>
            </a:r>
            <a:r>
              <a:rPr lang="en-US" dirty="0" err="1"/>
              <a:t>unittest</a:t>
            </a:r>
            <a:r>
              <a:rPr lang="en-US" dirty="0"/>
              <a:t> test framework is python’s xUnit style framework</a:t>
            </a:r>
            <a:r>
              <a:rPr lang="en-US" dirty="0" smtClean="0"/>
              <a:t>.</a:t>
            </a:r>
          </a:p>
          <a:p>
            <a:endParaRPr lang="en-IN" dirty="0"/>
          </a:p>
        </p:txBody>
      </p:sp>
      <p:sp>
        <p:nvSpPr>
          <p:cNvPr id="3" name="Title 2"/>
          <p:cNvSpPr>
            <a:spLocks noGrp="1"/>
          </p:cNvSpPr>
          <p:nvPr>
            <p:ph type="title"/>
          </p:nvPr>
        </p:nvSpPr>
        <p:spPr/>
        <p:txBody>
          <a:bodyPr/>
          <a:lstStyle/>
          <a:p>
            <a:pPr fontAlgn="base"/>
            <a:r>
              <a:rPr lang="en-IN" b="0" dirty="0"/>
              <a:t>Unit Testing in Python – </a:t>
            </a:r>
            <a:r>
              <a:rPr lang="en-IN" b="0" dirty="0" err="1"/>
              <a:t>Unittest</a:t>
            </a:r>
            <a:endParaRPr lang="en-IN" b="0"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11652564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fontAlgn="base"/>
            <a:r>
              <a:rPr lang="en-IN" b="0" dirty="0"/>
              <a:t>Unit Testing in Python – </a:t>
            </a:r>
            <a:r>
              <a:rPr lang="en-IN" b="0" dirty="0" err="1"/>
              <a:t>Unittest</a:t>
            </a:r>
            <a:endParaRPr lang="en-IN" b="0"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386" name="Picture 2" descr="PyUnit Tutorial: Learn Python Unit Test Framework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53" y="1752600"/>
            <a:ext cx="8821648" cy="623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41309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TestCase</a:t>
            </a:r>
            <a:r>
              <a:rPr lang="en-US" dirty="0"/>
              <a:t> class: The </a:t>
            </a:r>
            <a:r>
              <a:rPr lang="en-US" dirty="0" err="1"/>
              <a:t>TestCase</a:t>
            </a:r>
            <a:r>
              <a:rPr lang="en-US" dirty="0"/>
              <a:t> class bears the test routines and delivers hooks for making each routine and cleaning up thereafter</a:t>
            </a:r>
          </a:p>
          <a:p>
            <a:r>
              <a:rPr lang="en-US" dirty="0" err="1"/>
              <a:t>TestSuite</a:t>
            </a:r>
            <a:r>
              <a:rPr lang="en-US" dirty="0"/>
              <a:t> class: It caters as a collection container, and it can possess multiple </a:t>
            </a:r>
            <a:r>
              <a:rPr lang="en-US" dirty="0" err="1"/>
              <a:t>testcase</a:t>
            </a:r>
            <a:r>
              <a:rPr lang="en-US" dirty="0"/>
              <a:t> objects and multiple </a:t>
            </a:r>
            <a:r>
              <a:rPr lang="en-US" dirty="0" err="1"/>
              <a:t>testsuites</a:t>
            </a:r>
            <a:r>
              <a:rPr lang="en-US" dirty="0"/>
              <a:t> objects</a:t>
            </a:r>
          </a:p>
          <a:p>
            <a:r>
              <a:rPr lang="en-US" dirty="0" err="1"/>
              <a:t>TestLoader</a:t>
            </a:r>
            <a:r>
              <a:rPr lang="en-US" dirty="0"/>
              <a:t> class: This class loads test cases and suites defined locally or from an external file. It emits a </a:t>
            </a:r>
            <a:r>
              <a:rPr lang="en-US" dirty="0" err="1"/>
              <a:t>testsuite</a:t>
            </a:r>
            <a:r>
              <a:rPr lang="en-US" dirty="0"/>
              <a:t> objects that </a:t>
            </a:r>
            <a:r>
              <a:rPr lang="en-US" dirty="0" err="1"/>
              <a:t>posseses</a:t>
            </a:r>
            <a:r>
              <a:rPr lang="en-US" dirty="0"/>
              <a:t> those suites and cases</a:t>
            </a:r>
          </a:p>
          <a:p>
            <a:r>
              <a:rPr lang="en-US" dirty="0" err="1"/>
              <a:t>TextTestRunner</a:t>
            </a:r>
            <a:r>
              <a:rPr lang="en-US" dirty="0"/>
              <a:t> class: To run the tests it caters a standard platform to execute the tests</a:t>
            </a:r>
          </a:p>
          <a:p>
            <a:r>
              <a:rPr lang="en-US" dirty="0"/>
              <a:t>The </a:t>
            </a:r>
            <a:r>
              <a:rPr lang="en-US" dirty="0" err="1"/>
              <a:t>TestResults</a:t>
            </a:r>
            <a:r>
              <a:rPr lang="en-US" dirty="0"/>
              <a:t> class: It offers a standard container for the test results</a:t>
            </a:r>
            <a:endParaRPr lang="en-IN" dirty="0"/>
          </a:p>
        </p:txBody>
      </p:sp>
      <p:sp>
        <p:nvSpPr>
          <p:cNvPr id="3" name="Title 2"/>
          <p:cNvSpPr>
            <a:spLocks noGrp="1"/>
          </p:cNvSpPr>
          <p:nvPr>
            <p:ph type="title"/>
          </p:nvPr>
        </p:nvSpPr>
        <p:spPr/>
        <p:txBody>
          <a:bodyPr/>
          <a:lstStyle/>
          <a:p>
            <a:pPr fontAlgn="base"/>
            <a:r>
              <a:rPr lang="en-IN" b="0" dirty="0"/>
              <a:t>Unit Testing in Python – </a:t>
            </a:r>
            <a:r>
              <a:rPr lang="en-IN" b="0" dirty="0" err="1"/>
              <a:t>Unittest</a:t>
            </a:r>
            <a:endParaRPr lang="en-IN" b="0"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7705793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smtClean="0"/>
              <a:t>Regular Expressions</a:t>
            </a:r>
          </a:p>
          <a:p>
            <a:pPr lvl="1"/>
            <a:r>
              <a:rPr lang="en-US" dirty="0" smtClean="0"/>
              <a:t>Generators, Decorators and Iterators</a:t>
            </a:r>
          </a:p>
          <a:p>
            <a:pPr lvl="1"/>
            <a:r>
              <a:rPr lang="en-US" dirty="0" smtClean="0"/>
              <a:t>Socket and Network Programming</a:t>
            </a:r>
          </a:p>
          <a:p>
            <a:pPr lvl="1"/>
            <a:r>
              <a:rPr lang="en-US" dirty="0" smtClean="0"/>
              <a:t>Image Handling</a:t>
            </a:r>
          </a:p>
          <a:p>
            <a:pPr lvl="1"/>
            <a:r>
              <a:rPr lang="en-US" dirty="0" smtClean="0"/>
              <a:t>Processes and Threads</a:t>
            </a:r>
          </a:p>
          <a:p>
            <a:pPr lvl="1"/>
            <a:r>
              <a:rPr lang="en-US" dirty="0" smtClean="0"/>
              <a:t>Design Patterns</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1295400" y="1752600"/>
            <a:ext cx="6247288" cy="923330"/>
          </a:xfrm>
          <a:prstGeom prst="rect">
            <a:avLst/>
          </a:prstGeom>
          <a:noFill/>
        </p:spPr>
        <p:txBody>
          <a:bodyPr wrap="none" rtlCol="0">
            <a:spAutoFit/>
          </a:bodyPr>
          <a:lstStyle/>
          <a:p>
            <a:r>
              <a:rPr lang="en-US"/>
              <a:t>. - Period</a:t>
            </a:r>
          </a:p>
          <a:p>
            <a:endParaRPr lang="en-US"/>
          </a:p>
          <a:p>
            <a:r>
              <a:rPr lang="en-US"/>
              <a:t>A period matches any single character (except newline '\n').</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607100465"/>
              </p:ext>
            </p:extLst>
          </p:nvPr>
        </p:nvGraphicFramePr>
        <p:xfrm>
          <a:off x="483079" y="3276600"/>
          <a:ext cx="8228013" cy="244602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4">
                  <a:txBody>
                    <a:bodyPr/>
                    <a:lstStyle/>
                    <a:p>
                      <a:r>
                        <a:rPr lang="en-IN">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acd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acde</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2 matches (contains 4 characters)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188864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smtClean="0"/>
              <a:t>Networking</a:t>
            </a:r>
          </a:p>
          <a:p>
            <a:r>
              <a:rPr lang="en-US" dirty="0" smtClean="0"/>
              <a:t>Threading</a:t>
            </a:r>
          </a:p>
          <a:p>
            <a:r>
              <a:rPr lang="en-US" dirty="0" smtClean="0"/>
              <a:t>Processes</a:t>
            </a:r>
          </a:p>
          <a:p>
            <a:r>
              <a:rPr lang="en-US" dirty="0" smtClean="0"/>
              <a:t>Signal Handling</a:t>
            </a:r>
          </a:p>
          <a:p>
            <a:r>
              <a:rPr lang="en-US" dirty="0" smtClean="0"/>
              <a:t>Unit Testing</a:t>
            </a:r>
          </a:p>
          <a:p>
            <a:r>
              <a:rPr lang="en-US" dirty="0" smtClean="0"/>
              <a:t>Image Handling</a:t>
            </a:r>
            <a:endParaRPr lang="en-US" dirty="0"/>
          </a:p>
        </p:txBody>
      </p:sp>
      <p:sp>
        <p:nvSpPr>
          <p:cNvPr id="3" name="Title 2"/>
          <p:cNvSpPr>
            <a:spLocks noGrp="1"/>
          </p:cNvSpPr>
          <p:nvPr>
            <p:ph type="title"/>
          </p:nvPr>
        </p:nvSpPr>
        <p:spPr/>
        <p:txBody>
          <a:bodyPr/>
          <a:lstStyle/>
          <a:p>
            <a:r>
              <a:rPr lang="en-IN" dirty="0" smtClean="0"/>
              <a:t>Python</a:t>
            </a:r>
            <a:endParaRPr lang="en-IN" dirty="0"/>
          </a:p>
        </p:txBody>
      </p:sp>
    </p:spTree>
    <p:extLst>
      <p:ext uri="{BB962C8B-B14F-4D97-AF65-F5344CB8AC3E}">
        <p14:creationId xmlns:p14="http://schemas.microsoft.com/office/powerpoint/2010/main" val="2115394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Caret</a:t>
            </a:r>
          </a:p>
          <a:p>
            <a:endParaRPr lang="en-US" dirty="0"/>
          </a:p>
          <a:p>
            <a:r>
              <a:rPr lang="en-US" dirty="0"/>
              <a:t>The caret symbol ^ is used to check if a string starts with a certain character.</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035305645"/>
              </p:ext>
            </p:extLst>
          </p:nvPr>
        </p:nvGraphicFramePr>
        <p:xfrm>
          <a:off x="484039" y="3124200"/>
          <a:ext cx="8228013" cy="313944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3">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r>
              <a:tr h="0">
                <a:tc vMerge="1">
                  <a:txBody>
                    <a:bodyPr/>
                    <a:lstStyle/>
                    <a:p>
                      <a:endParaRPr lang="en-IN"/>
                    </a:p>
                  </a:txBody>
                  <a:tcPr/>
                </a:tc>
                <a:tc>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r>
              <a:tr h="0">
                <a:tc vMerge="1">
                  <a:txBody>
                    <a:bodyPr/>
                    <a:lstStyle/>
                    <a:p>
                      <a:endParaRPr lang="en-IN"/>
                    </a:p>
                  </a:txBody>
                  <a:tcPr/>
                </a:tc>
                <a:tc>
                  <a:txBody>
                    <a:bodyPr/>
                    <a:lstStyle/>
                    <a:p>
                      <a:r>
                        <a:rPr lang="en-IN">
                          <a:effectLst/>
                        </a:rPr>
                        <a:t>bac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r>
              <a:tr h="0">
                <a:tc rowSpan="2">
                  <a:txBody>
                    <a:bodyPr/>
                    <a:lstStyle/>
                    <a:p>
                      <a:r>
                        <a:rPr lang="en-IN">
                          <a:effectLst/>
                        </a:rPr>
                        <a:t>^ab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r>
              <a:tr h="0">
                <a:tc vMerge="1">
                  <a:txBody>
                    <a:bodyPr/>
                    <a:lstStyle/>
                    <a:p>
                      <a:endParaRPr lang="en-IN"/>
                    </a:p>
                  </a:txBody>
                  <a:tcPr/>
                </a:tc>
                <a:tc>
                  <a:txBody>
                    <a:bodyPr/>
                    <a:lstStyle/>
                    <a:p>
                      <a:r>
                        <a:rPr lang="en-IN">
                          <a:effectLst/>
                        </a:rPr>
                        <a:t>acb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US" dirty="0">
                          <a:effectLst/>
                        </a:rPr>
                        <a:t>No match (starts with a but not followed by 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170045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Dollar</a:t>
            </a:r>
          </a:p>
          <a:p>
            <a:endParaRPr lang="en-US" dirty="0"/>
          </a:p>
          <a:p>
            <a:r>
              <a:rPr lang="en-US" dirty="0"/>
              <a:t>The dollar symbol $ is used to check if a string ends with a certain character..</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254166923"/>
              </p:ext>
            </p:extLst>
          </p:nvPr>
        </p:nvGraphicFramePr>
        <p:xfrm>
          <a:off x="392677" y="3472855"/>
          <a:ext cx="8228013" cy="17526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3">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formula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cab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200084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Star</a:t>
            </a:r>
          </a:p>
          <a:p>
            <a:endParaRPr lang="en-US" dirty="0"/>
          </a:p>
          <a:p>
            <a:r>
              <a:rPr lang="en-US" dirty="0"/>
              <a:t>The star symbol * matches zero or more occurrences of the pattern left to it..</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840857791"/>
              </p:ext>
            </p:extLst>
          </p:nvPr>
        </p:nvGraphicFramePr>
        <p:xfrm>
          <a:off x="572041" y="3048000"/>
          <a:ext cx="8228013" cy="2865120"/>
        </p:xfrm>
        <a:graphic>
          <a:graphicData uri="http://schemas.openxmlformats.org/drawingml/2006/table">
            <a:tbl>
              <a:tblPr/>
              <a:tblGrid>
                <a:gridCol w="2742671"/>
                <a:gridCol w="2742671"/>
                <a:gridCol w="2742671"/>
              </a:tblGrid>
              <a:tr h="0">
                <a:tc>
                  <a:txBody>
                    <a:bodyPr/>
                    <a:lstStyle/>
                    <a:p>
                      <a:pPr algn="l"/>
                      <a:r>
                        <a:rPr lang="en-IN" b="0" dirty="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94160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609422" y="1752600"/>
            <a:ext cx="7923964" cy="923330"/>
          </a:xfrm>
          <a:prstGeom prst="rect">
            <a:avLst/>
          </a:prstGeom>
          <a:noFill/>
        </p:spPr>
        <p:txBody>
          <a:bodyPr wrap="none" rtlCol="0">
            <a:spAutoFit/>
          </a:bodyPr>
          <a:lstStyle/>
          <a:p>
            <a:r>
              <a:rPr lang="en-US" dirty="0"/>
              <a:t>+ - Plus</a:t>
            </a:r>
          </a:p>
          <a:p>
            <a:endParaRPr lang="en-US" dirty="0"/>
          </a:p>
          <a:p>
            <a:r>
              <a:rPr lang="en-US" dirty="0"/>
              <a:t>The plus symbol + matches one or more occurrences of the pattern left to it</a:t>
            </a:r>
            <a:r>
              <a:rPr lang="en-US" dirty="0" smtClean="0"/>
              <a: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82692020"/>
              </p:ext>
            </p:extLst>
          </p:nvPr>
        </p:nvGraphicFramePr>
        <p:xfrm>
          <a:off x="636739" y="3048000"/>
          <a:ext cx="8228013" cy="313944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 (no a character)</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333412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375188" y="1752600"/>
            <a:ext cx="8751114" cy="923330"/>
          </a:xfrm>
          <a:prstGeom prst="rect">
            <a:avLst/>
          </a:prstGeom>
          <a:noFill/>
        </p:spPr>
        <p:txBody>
          <a:bodyPr wrap="none" rtlCol="0">
            <a:spAutoFit/>
          </a:bodyPr>
          <a:lstStyle/>
          <a:p>
            <a:r>
              <a:rPr lang="en-US" dirty="0"/>
              <a:t>? - Question Mark</a:t>
            </a:r>
          </a:p>
          <a:p>
            <a:endParaRPr lang="en-US" dirty="0"/>
          </a:p>
          <a:p>
            <a:r>
              <a:rPr lang="en-US" dirty="0"/>
              <a:t>The question mark symbol ? matches zero or one occurrence of the pattern left to it.</a:t>
            </a:r>
          </a:p>
        </p:txBody>
      </p:sp>
      <p:graphicFrame>
        <p:nvGraphicFramePr>
          <p:cNvPr id="2" name="Table 1"/>
          <p:cNvGraphicFramePr>
            <a:graphicFrameLocks noGrp="1"/>
          </p:cNvGraphicFramePr>
          <p:nvPr>
            <p:extLst>
              <p:ext uri="{D42A27DB-BD31-4B8C-83A1-F6EECF244321}">
                <p14:modId xmlns:p14="http://schemas.microsoft.com/office/powerpoint/2010/main" val="3869703006"/>
              </p:ext>
            </p:extLst>
          </p:nvPr>
        </p:nvGraphicFramePr>
        <p:xfrm>
          <a:off x="489790" y="3048000"/>
          <a:ext cx="8228013" cy="313944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(more than one a character)</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962141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375189" y="1752600"/>
            <a:ext cx="8464012" cy="1200329"/>
          </a:xfrm>
          <a:prstGeom prst="rect">
            <a:avLst/>
          </a:prstGeom>
          <a:noFill/>
        </p:spPr>
        <p:txBody>
          <a:bodyPr wrap="square" rtlCol="0">
            <a:spAutoFit/>
          </a:bodyPr>
          <a:lstStyle/>
          <a:p>
            <a:r>
              <a:rPr lang="en-US" dirty="0"/>
              <a:t>{} - Braces</a:t>
            </a:r>
          </a:p>
          <a:p>
            <a:endParaRPr lang="en-US" dirty="0"/>
          </a:p>
          <a:p>
            <a:r>
              <a:rPr lang="en-US" dirty="0"/>
              <a:t>Consider this code: {</a:t>
            </a:r>
            <a:r>
              <a:rPr lang="en-US" dirty="0" err="1"/>
              <a:t>n,m</a:t>
            </a:r>
            <a:r>
              <a:rPr lang="en-US" dirty="0"/>
              <a:t>}. This means at least n, and at most m repetitions of the pattern left to it.</a:t>
            </a:r>
          </a:p>
        </p:txBody>
      </p:sp>
      <p:graphicFrame>
        <p:nvGraphicFramePr>
          <p:cNvPr id="4" name="Table 3"/>
          <p:cNvGraphicFramePr>
            <a:graphicFrameLocks noGrp="1"/>
          </p:cNvGraphicFramePr>
          <p:nvPr>
            <p:extLst>
              <p:ext uri="{D42A27DB-BD31-4B8C-83A1-F6EECF244321}">
                <p14:modId xmlns:p14="http://schemas.microsoft.com/office/powerpoint/2010/main" val="547087577"/>
              </p:ext>
            </p:extLst>
          </p:nvPr>
        </p:nvGraphicFramePr>
        <p:xfrm>
          <a:off x="438283" y="3200400"/>
          <a:ext cx="8228013" cy="272034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4">
                  <a:txBody>
                    <a:bodyPr/>
                    <a:lstStyle/>
                    <a:p>
                      <a:r>
                        <a:rPr lang="en-IN">
                          <a:effectLst/>
                        </a:rPr>
                        <a:t>a{2,3}</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abc dat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abc daat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 (at d</a:t>
                      </a:r>
                      <a:r>
                        <a:rPr lang="en-IN" u="sng">
                          <a:effectLst/>
                        </a:rPr>
                        <a:t>aa</a:t>
                      </a:r>
                      <a:r>
                        <a:rPr lang="en-IN">
                          <a:effectLst/>
                        </a:rPr>
                        <a:t>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aabc daaat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2 matches (at </a:t>
                      </a:r>
                      <a:r>
                        <a:rPr lang="en-US" u="sng">
                          <a:effectLst/>
                        </a:rPr>
                        <a:t>aa</a:t>
                      </a:r>
                      <a:r>
                        <a:rPr lang="en-US">
                          <a:effectLst/>
                        </a:rPr>
                        <a:t>bc and d</a:t>
                      </a:r>
                      <a:r>
                        <a:rPr lang="en-US" u="sng">
                          <a:effectLst/>
                        </a:rPr>
                        <a:t>aaa</a:t>
                      </a:r>
                      <a:r>
                        <a:rPr lang="en-US">
                          <a:effectLst/>
                        </a:rPr>
                        <a:t>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aabc daaaat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dirty="0">
                          <a:effectLst/>
                        </a:rPr>
                        <a:t>2 matches (at </a:t>
                      </a:r>
                      <a:r>
                        <a:rPr lang="en-US" u="sng" dirty="0" err="1">
                          <a:effectLst/>
                        </a:rPr>
                        <a:t>aa</a:t>
                      </a:r>
                      <a:r>
                        <a:rPr lang="en-US" dirty="0" err="1">
                          <a:effectLst/>
                        </a:rPr>
                        <a:t>bc</a:t>
                      </a:r>
                      <a:r>
                        <a:rPr lang="en-US" dirty="0">
                          <a:effectLst/>
                        </a:rPr>
                        <a:t> and </a:t>
                      </a:r>
                      <a:r>
                        <a:rPr lang="en-US" dirty="0" err="1">
                          <a:effectLst/>
                        </a:rPr>
                        <a:t>d</a:t>
                      </a:r>
                      <a:r>
                        <a:rPr lang="en-US" u="sng" dirty="0" err="1">
                          <a:effectLst/>
                        </a:rPr>
                        <a:t>aaa</a:t>
                      </a:r>
                      <a:r>
                        <a:rPr lang="en-US" dirty="0" err="1">
                          <a:effectLst/>
                        </a:rPr>
                        <a:t>at</a:t>
                      </a:r>
                      <a:r>
                        <a:rPr lang="en-US" dirty="0">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157106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09695" y="1295400"/>
            <a:ext cx="8464012" cy="1754326"/>
          </a:xfrm>
          <a:prstGeom prst="rect">
            <a:avLst/>
          </a:prstGeom>
          <a:noFill/>
        </p:spPr>
        <p:txBody>
          <a:bodyPr wrap="square" rtlCol="0">
            <a:spAutoFit/>
          </a:bodyPr>
          <a:lstStyle/>
          <a:p>
            <a:r>
              <a:rPr lang="en-US" dirty="0"/>
              <a:t>Special Sequences</a:t>
            </a:r>
          </a:p>
          <a:p>
            <a:endParaRPr lang="en-US" dirty="0"/>
          </a:p>
          <a:p>
            <a:r>
              <a:rPr lang="en-US" dirty="0"/>
              <a:t>Special sequences make commonly used patterns easier to write. Here's a list of special sequences:</a:t>
            </a:r>
          </a:p>
          <a:p>
            <a:endParaRPr lang="en-US" dirty="0"/>
          </a:p>
          <a:p>
            <a:r>
              <a:rPr lang="en-US" dirty="0"/>
              <a:t>\A - Matches if the specified characters are at the start of a string.</a:t>
            </a:r>
          </a:p>
        </p:txBody>
      </p:sp>
      <p:graphicFrame>
        <p:nvGraphicFramePr>
          <p:cNvPr id="2" name="Table 1"/>
          <p:cNvGraphicFramePr>
            <a:graphicFrameLocks noGrp="1"/>
          </p:cNvGraphicFramePr>
          <p:nvPr>
            <p:extLst>
              <p:ext uri="{D42A27DB-BD31-4B8C-83A1-F6EECF244321}">
                <p14:modId xmlns:p14="http://schemas.microsoft.com/office/powerpoint/2010/main" val="2082208837"/>
              </p:ext>
            </p:extLst>
          </p:nvPr>
        </p:nvGraphicFramePr>
        <p:xfrm>
          <a:off x="414008" y="3505200"/>
          <a:ext cx="8228013" cy="1333500"/>
        </p:xfrm>
        <a:graphic>
          <a:graphicData uri="http://schemas.openxmlformats.org/drawingml/2006/table">
            <a:tbl>
              <a:tblPr/>
              <a:tblGrid>
                <a:gridCol w="2742671"/>
                <a:gridCol w="2742671"/>
                <a:gridCol w="2742671"/>
              </a:tblGrid>
              <a:tr h="0">
                <a:tc>
                  <a:txBody>
                    <a:bodyPr/>
                    <a:lstStyle/>
                    <a:p>
                      <a:pPr algn="l"/>
                      <a:r>
                        <a:rPr lang="en-IN" b="0" dirty="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2">
                  <a:txBody>
                    <a:bodyPr/>
                    <a:lstStyle/>
                    <a:p>
                      <a:r>
                        <a:rPr lang="en-IN" dirty="0">
                          <a:effectLst/>
                        </a:rPr>
                        <a:t>\</a:t>
                      </a:r>
                      <a:r>
                        <a:rPr lang="en-IN" dirty="0" err="1">
                          <a:effectLst/>
                        </a:rPr>
                        <a:t>Athe</a:t>
                      </a:r>
                      <a:endParaRPr lang="en-IN" dirty="0">
                        <a:effectLst/>
                      </a:endParaRP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sun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In the sun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515444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\b - Matches if the specified characters are at the beginning or end of a word.</a:t>
            </a:r>
          </a:p>
        </p:txBody>
      </p:sp>
      <p:graphicFrame>
        <p:nvGraphicFramePr>
          <p:cNvPr id="4" name="Table 3"/>
          <p:cNvGraphicFramePr>
            <a:graphicFrameLocks noGrp="1"/>
          </p:cNvGraphicFramePr>
          <p:nvPr/>
        </p:nvGraphicFramePr>
        <p:xfrm>
          <a:off x="457200" y="2288381"/>
          <a:ext cx="8228013" cy="30099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3">
                  <a:txBody>
                    <a:bodyPr/>
                    <a:lstStyle/>
                    <a:p>
                      <a:r>
                        <a:rPr lang="en-IN">
                          <a:effectLst/>
                        </a:rPr>
                        <a:t>\bfoo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 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rowSpan="3">
                  <a:txBody>
                    <a:bodyPr/>
                    <a:lstStyle/>
                    <a:p>
                      <a:r>
                        <a:rPr lang="en-IN">
                          <a:effectLst/>
                        </a:rPr>
                        <a:t>foo\b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the afoo 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the afootest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429288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\B - Opposite of \b. Matches if the specified characters are not at the beginning or end of a word.</a:t>
            </a:r>
          </a:p>
        </p:txBody>
      </p:sp>
      <p:graphicFrame>
        <p:nvGraphicFramePr>
          <p:cNvPr id="2" name="Table 1"/>
          <p:cNvGraphicFramePr>
            <a:graphicFrameLocks noGrp="1"/>
          </p:cNvGraphicFramePr>
          <p:nvPr>
            <p:extLst>
              <p:ext uri="{D42A27DB-BD31-4B8C-83A1-F6EECF244321}">
                <p14:modId xmlns:p14="http://schemas.microsoft.com/office/powerpoint/2010/main" val="2627684005"/>
              </p:ext>
            </p:extLst>
          </p:nvPr>
        </p:nvGraphicFramePr>
        <p:xfrm>
          <a:off x="457200" y="2667000"/>
          <a:ext cx="8228013" cy="30099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3">
                  <a:txBody>
                    <a:bodyPr/>
                    <a:lstStyle/>
                    <a:p>
                      <a:r>
                        <a:rPr lang="en-IN">
                          <a:effectLst/>
                        </a:rPr>
                        <a:t>\Bfoo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 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rowSpan="3">
                  <a:txBody>
                    <a:bodyPr/>
                    <a:lstStyle/>
                    <a:p>
                      <a:r>
                        <a:rPr lang="en-IN">
                          <a:effectLst/>
                        </a:rPr>
                        <a:t>foo\B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the afoo 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the afootest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266585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\d - Matches any decimal digit. Equivalent to [0-9]</a:t>
            </a:r>
          </a:p>
        </p:txBody>
      </p:sp>
      <p:graphicFrame>
        <p:nvGraphicFramePr>
          <p:cNvPr id="4" name="Table 3"/>
          <p:cNvGraphicFramePr>
            <a:graphicFrameLocks noGrp="1"/>
          </p:cNvGraphicFramePr>
          <p:nvPr/>
        </p:nvGraphicFramePr>
        <p:xfrm>
          <a:off x="457200" y="3126581"/>
          <a:ext cx="8228013" cy="13335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2">
                  <a:txBody>
                    <a:bodyPr/>
                    <a:lstStyle/>
                    <a:p>
                      <a:r>
                        <a:rPr lang="en-IN">
                          <a:effectLst/>
                        </a:rPr>
                        <a:t>\d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12abc3</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3 matches (at </a:t>
                      </a:r>
                      <a:r>
                        <a:rPr lang="en-IN" u="sng">
                          <a:effectLst/>
                        </a:rPr>
                        <a:t>12</a:t>
                      </a:r>
                      <a:r>
                        <a:rPr lang="en-IN">
                          <a:effectLst/>
                        </a:rPr>
                        <a:t>abc</a:t>
                      </a:r>
                      <a:r>
                        <a:rPr lang="en-IN" u="sng">
                          <a:effectLst/>
                        </a:rPr>
                        <a:t>3</a:t>
                      </a:r>
                      <a:r>
                        <a:rPr lang="en-IN">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814533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smtClean="0"/>
              <a:t>Creational Patterns</a:t>
            </a:r>
          </a:p>
          <a:p>
            <a:r>
              <a:rPr lang="en-US" dirty="0" smtClean="0"/>
              <a:t>Structural Patterns</a:t>
            </a:r>
          </a:p>
          <a:p>
            <a:r>
              <a:rPr lang="en-US" dirty="0" smtClean="0"/>
              <a:t>Behavioral Patterns</a:t>
            </a:r>
          </a:p>
        </p:txBody>
      </p:sp>
      <p:sp>
        <p:nvSpPr>
          <p:cNvPr id="3" name="Title 2"/>
          <p:cNvSpPr>
            <a:spLocks noGrp="1"/>
          </p:cNvSpPr>
          <p:nvPr>
            <p:ph type="title"/>
          </p:nvPr>
        </p:nvSpPr>
        <p:spPr/>
        <p:txBody>
          <a:bodyPr/>
          <a:lstStyle/>
          <a:p>
            <a:r>
              <a:rPr lang="en-IN" dirty="0" smtClean="0"/>
              <a:t>Python</a:t>
            </a:r>
            <a:endParaRPr lang="en-IN" dirty="0"/>
          </a:p>
        </p:txBody>
      </p:sp>
    </p:spTree>
    <p:extLst>
      <p:ext uri="{BB962C8B-B14F-4D97-AF65-F5344CB8AC3E}">
        <p14:creationId xmlns:p14="http://schemas.microsoft.com/office/powerpoint/2010/main" val="24541108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\D - Matches any non-decimal digit. Equivalent to [^</a:t>
            </a:r>
            <a:r>
              <a:rPr lang="en-US" dirty="0" smtClean="0"/>
              <a:t>0-9]</a:t>
            </a:r>
            <a:endParaRPr lang="en-US" dirty="0"/>
          </a:p>
        </p:txBody>
      </p:sp>
      <p:graphicFrame>
        <p:nvGraphicFramePr>
          <p:cNvPr id="2" name="Table 1"/>
          <p:cNvGraphicFramePr>
            <a:graphicFrameLocks noGrp="1"/>
          </p:cNvGraphicFramePr>
          <p:nvPr/>
        </p:nvGraphicFramePr>
        <p:xfrm>
          <a:off x="457200" y="3126581"/>
          <a:ext cx="8228013" cy="13335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2">
                  <a:txBody>
                    <a:bodyPr/>
                    <a:lstStyle/>
                    <a:p>
                      <a:r>
                        <a:rPr lang="en-IN">
                          <a:effectLst/>
                        </a:rPr>
                        <a:t>\D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1ab34"50</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3 matches (at 1</a:t>
                      </a:r>
                      <a:r>
                        <a:rPr lang="en-IN" u="sng">
                          <a:effectLst/>
                        </a:rPr>
                        <a:t>ab</a:t>
                      </a:r>
                      <a:r>
                        <a:rPr lang="en-IN">
                          <a:effectLst/>
                        </a:rPr>
                        <a:t>34</a:t>
                      </a:r>
                      <a:r>
                        <a:rPr lang="en-IN" u="sng">
                          <a:effectLst/>
                        </a:rPr>
                        <a:t>"</a:t>
                      </a:r>
                      <a:r>
                        <a:rPr lang="en-IN">
                          <a:effectLst/>
                        </a:rPr>
                        <a:t>50)</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1345</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806308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\s - Matches where a string contains any whitespace character. Equivalent to [ \t\n\r\f\v].</a:t>
            </a:r>
          </a:p>
        </p:txBody>
      </p:sp>
      <p:graphicFrame>
        <p:nvGraphicFramePr>
          <p:cNvPr id="4" name="Table 3"/>
          <p:cNvGraphicFramePr>
            <a:graphicFrameLocks noGrp="1"/>
          </p:cNvGraphicFramePr>
          <p:nvPr/>
        </p:nvGraphicFramePr>
        <p:xfrm>
          <a:off x="457200" y="3126581"/>
          <a:ext cx="8228013" cy="13335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2">
                  <a:txBody>
                    <a:bodyPr/>
                    <a:lstStyle/>
                    <a:p>
                      <a:r>
                        <a:rPr lang="en-IN">
                          <a:effectLst/>
                        </a:rPr>
                        <a:t>\s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Python RegEx</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PythonRegEx</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251906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\w - Matches any alphanumeric character (digits and alphabets). Equivalent to [a-zA-Z0-9_]. By the way, underscore _ is also considered an alphanumeric character.</a:t>
            </a:r>
          </a:p>
        </p:txBody>
      </p:sp>
      <p:graphicFrame>
        <p:nvGraphicFramePr>
          <p:cNvPr id="2" name="Table 1"/>
          <p:cNvGraphicFramePr>
            <a:graphicFrameLocks noGrp="1"/>
          </p:cNvGraphicFramePr>
          <p:nvPr/>
        </p:nvGraphicFramePr>
        <p:xfrm>
          <a:off x="457200" y="3126581"/>
          <a:ext cx="8228013" cy="13335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2">
                  <a:txBody>
                    <a:bodyPr/>
                    <a:lstStyle/>
                    <a:p>
                      <a:r>
                        <a:rPr lang="en-IN">
                          <a:effectLst/>
                        </a:rPr>
                        <a:t>\w</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12&amp;": ;c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3 matches (at </a:t>
                      </a:r>
                      <a:r>
                        <a:rPr lang="en-US" u="sng">
                          <a:effectLst/>
                        </a:rPr>
                        <a:t>12</a:t>
                      </a:r>
                      <a:r>
                        <a:rPr lang="en-US">
                          <a:effectLst/>
                        </a:rPr>
                        <a:t>&amp;": ;</a:t>
                      </a:r>
                      <a:r>
                        <a:rPr lang="en-US" u="sng">
                          <a:effectLst/>
                        </a:rPr>
                        <a:t>c</a:t>
                      </a:r>
                      <a:r>
                        <a:rPr lang="en-US">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%"&gt; !</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728416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\Z - Matches if the specified characters are at the end of a string.</a:t>
            </a:r>
          </a:p>
        </p:txBody>
      </p:sp>
      <p:graphicFrame>
        <p:nvGraphicFramePr>
          <p:cNvPr id="4" name="Table 3"/>
          <p:cNvGraphicFramePr>
            <a:graphicFrameLocks noGrp="1"/>
          </p:cNvGraphicFramePr>
          <p:nvPr/>
        </p:nvGraphicFramePr>
        <p:xfrm>
          <a:off x="457200" y="2917031"/>
          <a:ext cx="8228013" cy="17526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3">
                  <a:txBody>
                    <a:bodyPr/>
                    <a:lstStyle/>
                    <a:p>
                      <a:r>
                        <a:rPr lang="en-IN">
                          <a:effectLst/>
                        </a:rPr>
                        <a:t>\ZPython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I like 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I like 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Python is fun.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637128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re.findall()</a:t>
            </a:r>
          </a:p>
          <a:p>
            <a:r>
              <a:rPr lang="en-US" dirty="0"/>
              <a:t>The re.findall() method returns a list of strings containing all matches.</a:t>
            </a:r>
          </a:p>
        </p:txBody>
      </p:sp>
      <p:sp>
        <p:nvSpPr>
          <p:cNvPr id="2" name="TextBox 1"/>
          <p:cNvSpPr txBox="1"/>
          <p:nvPr/>
        </p:nvSpPr>
        <p:spPr>
          <a:xfrm>
            <a:off x="1371600" y="2895600"/>
            <a:ext cx="3624710" cy="2031325"/>
          </a:xfrm>
          <a:prstGeom prst="rect">
            <a:avLst/>
          </a:prstGeom>
          <a:noFill/>
        </p:spPr>
        <p:txBody>
          <a:bodyPr wrap="none" rtlCol="0">
            <a:spAutoFit/>
          </a:bodyPr>
          <a:lstStyle/>
          <a:p>
            <a:r>
              <a:rPr lang="en-IN"/>
              <a:t>string = 'hello 12 hi 89. Howdy 34'</a:t>
            </a:r>
          </a:p>
          <a:p>
            <a:r>
              <a:rPr lang="en-IN"/>
              <a:t>pattern = '\d+'</a:t>
            </a:r>
          </a:p>
          <a:p>
            <a:endParaRPr lang="en-IN"/>
          </a:p>
          <a:p>
            <a:r>
              <a:rPr lang="en-IN"/>
              <a:t>result = re.findall(pattern, string) </a:t>
            </a:r>
          </a:p>
          <a:p>
            <a:r>
              <a:rPr lang="en-IN"/>
              <a:t>print(result)</a:t>
            </a:r>
          </a:p>
          <a:p>
            <a:endParaRPr lang="en-IN"/>
          </a:p>
          <a:p>
            <a:r>
              <a:rPr lang="en-IN"/>
              <a:t># Output: ['12', '89', '34']</a:t>
            </a:r>
            <a:endParaRPr lang="en-IN" dirty="0"/>
          </a:p>
        </p:txBody>
      </p:sp>
    </p:spTree>
    <p:extLst>
      <p:ext uri="{BB962C8B-B14F-4D97-AF65-F5344CB8AC3E}">
        <p14:creationId xmlns:p14="http://schemas.microsoft.com/office/powerpoint/2010/main" val="4241513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3958199" cy="2031325"/>
          </a:xfrm>
          <a:prstGeom prst="rect">
            <a:avLst/>
          </a:prstGeom>
          <a:noFill/>
        </p:spPr>
        <p:txBody>
          <a:bodyPr wrap="none" rtlCol="0">
            <a:spAutoFit/>
          </a:bodyPr>
          <a:lstStyle/>
          <a:p>
            <a:r>
              <a:rPr lang="en-IN" dirty="0"/>
              <a:t>string = 'Twelve:12 Eighty nine:89.'</a:t>
            </a:r>
          </a:p>
          <a:p>
            <a:r>
              <a:rPr lang="en-IN" dirty="0"/>
              <a:t>pattern = '\d+'</a:t>
            </a:r>
          </a:p>
          <a:p>
            <a:endParaRPr lang="en-IN" dirty="0"/>
          </a:p>
          <a:p>
            <a:r>
              <a:rPr lang="en-IN" dirty="0"/>
              <a:t>result = </a:t>
            </a:r>
            <a:r>
              <a:rPr lang="en-IN" dirty="0" err="1"/>
              <a:t>re.split</a:t>
            </a:r>
            <a:r>
              <a:rPr lang="en-IN" dirty="0"/>
              <a:t>(pattern, string) </a:t>
            </a:r>
          </a:p>
          <a:p>
            <a:r>
              <a:rPr lang="en-IN" dirty="0"/>
              <a:t>print(result)</a:t>
            </a:r>
          </a:p>
          <a:p>
            <a:endParaRPr lang="en-IN" dirty="0"/>
          </a:p>
          <a:p>
            <a:r>
              <a:rPr lang="en-IN" dirty="0"/>
              <a:t># Output: ['Twelve:', ' Eighty nine:', '.']</a:t>
            </a:r>
          </a:p>
        </p:txBody>
      </p:sp>
    </p:spTree>
    <p:extLst>
      <p:ext uri="{BB962C8B-B14F-4D97-AF65-F5344CB8AC3E}">
        <p14:creationId xmlns:p14="http://schemas.microsoft.com/office/powerpoint/2010/main" val="3988412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3958199" cy="2031325"/>
          </a:xfrm>
          <a:prstGeom prst="rect">
            <a:avLst/>
          </a:prstGeom>
          <a:noFill/>
        </p:spPr>
        <p:txBody>
          <a:bodyPr wrap="none" rtlCol="0">
            <a:spAutoFit/>
          </a:bodyPr>
          <a:lstStyle/>
          <a:p>
            <a:r>
              <a:rPr lang="en-IN" dirty="0"/>
              <a:t>string = 'Twelve:12 Eighty nine:89.'</a:t>
            </a:r>
          </a:p>
          <a:p>
            <a:r>
              <a:rPr lang="en-IN" dirty="0"/>
              <a:t>pattern = '\d+'</a:t>
            </a:r>
          </a:p>
          <a:p>
            <a:endParaRPr lang="en-IN" dirty="0"/>
          </a:p>
          <a:p>
            <a:r>
              <a:rPr lang="en-IN" dirty="0"/>
              <a:t>result = </a:t>
            </a:r>
            <a:r>
              <a:rPr lang="en-IN" dirty="0" err="1"/>
              <a:t>re.split</a:t>
            </a:r>
            <a:r>
              <a:rPr lang="en-IN" dirty="0"/>
              <a:t>(pattern, string) </a:t>
            </a:r>
          </a:p>
          <a:p>
            <a:r>
              <a:rPr lang="en-IN" dirty="0"/>
              <a:t>print(result)</a:t>
            </a:r>
          </a:p>
          <a:p>
            <a:endParaRPr lang="en-IN" dirty="0"/>
          </a:p>
          <a:p>
            <a:r>
              <a:rPr lang="en-IN" dirty="0"/>
              <a:t># Output: ['Twelve:', ' Eighty nine:', '.']</a:t>
            </a:r>
          </a:p>
        </p:txBody>
      </p:sp>
    </p:spTree>
    <p:extLst>
      <p:ext uri="{BB962C8B-B14F-4D97-AF65-F5344CB8AC3E}">
        <p14:creationId xmlns:p14="http://schemas.microsoft.com/office/powerpoint/2010/main" val="3289632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4730847" cy="2585323"/>
          </a:xfrm>
          <a:prstGeom prst="rect">
            <a:avLst/>
          </a:prstGeom>
          <a:noFill/>
        </p:spPr>
        <p:txBody>
          <a:bodyPr wrap="none" rtlCol="0">
            <a:spAutoFit/>
          </a:bodyPr>
          <a:lstStyle/>
          <a:p>
            <a:r>
              <a:rPr lang="en-US" dirty="0"/>
              <a:t>string = 'Twelve:12 Eighty nine:89 Nine:9.'</a:t>
            </a:r>
          </a:p>
          <a:p>
            <a:r>
              <a:rPr lang="en-US" dirty="0"/>
              <a:t>pattern = '\d+'</a:t>
            </a:r>
          </a:p>
          <a:p>
            <a:endParaRPr lang="en-US" dirty="0"/>
          </a:p>
          <a:p>
            <a:r>
              <a:rPr lang="en-US" dirty="0"/>
              <a:t># </a:t>
            </a:r>
            <a:r>
              <a:rPr lang="en-US" dirty="0" err="1"/>
              <a:t>maxsplit</a:t>
            </a:r>
            <a:r>
              <a:rPr lang="en-US" dirty="0"/>
              <a:t> = 1</a:t>
            </a:r>
          </a:p>
          <a:p>
            <a:r>
              <a:rPr lang="en-US" dirty="0"/>
              <a:t># split only at the first occurrence</a:t>
            </a:r>
          </a:p>
          <a:p>
            <a:r>
              <a:rPr lang="en-US" dirty="0"/>
              <a:t>result = </a:t>
            </a:r>
            <a:r>
              <a:rPr lang="en-US" dirty="0" err="1"/>
              <a:t>re.split</a:t>
            </a:r>
            <a:r>
              <a:rPr lang="en-US" dirty="0"/>
              <a:t>(pattern, string, 1) </a:t>
            </a:r>
          </a:p>
          <a:p>
            <a:r>
              <a:rPr lang="en-US" dirty="0"/>
              <a:t>print(result)</a:t>
            </a:r>
          </a:p>
          <a:p>
            <a:endParaRPr lang="en-US" dirty="0"/>
          </a:p>
          <a:p>
            <a:r>
              <a:rPr lang="en-US" dirty="0"/>
              <a:t># Output: ['Twelve:', ' Eighty nine:89 Nine:9.']</a:t>
            </a:r>
            <a:endParaRPr lang="en-IN" dirty="0"/>
          </a:p>
        </p:txBody>
      </p:sp>
    </p:spTree>
    <p:extLst>
      <p:ext uri="{BB962C8B-B14F-4D97-AF65-F5344CB8AC3E}">
        <p14:creationId xmlns:p14="http://schemas.microsoft.com/office/powerpoint/2010/main" val="2199958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1477328"/>
          </a:xfrm>
          <a:prstGeom prst="rect">
            <a:avLst/>
          </a:prstGeom>
          <a:noFill/>
        </p:spPr>
        <p:txBody>
          <a:bodyPr wrap="square" rtlCol="0">
            <a:spAutoFit/>
          </a:bodyPr>
          <a:lstStyle/>
          <a:p>
            <a:r>
              <a:rPr lang="en-US" dirty="0"/>
              <a:t>re.sub()</a:t>
            </a:r>
          </a:p>
          <a:p>
            <a:r>
              <a:rPr lang="en-US" dirty="0"/>
              <a:t>The syntax of re.sub() is</a:t>
            </a:r>
            <a:r>
              <a:rPr lang="en-US" dirty="0" smtClean="0"/>
              <a:t>:</a:t>
            </a:r>
            <a:endParaRPr lang="en-US" dirty="0"/>
          </a:p>
          <a:p>
            <a:r>
              <a:rPr lang="en-US" dirty="0" err="1"/>
              <a:t>re.sub</a:t>
            </a:r>
            <a:r>
              <a:rPr lang="en-US" dirty="0"/>
              <a:t>(pattern, replace, string)</a:t>
            </a:r>
          </a:p>
          <a:p>
            <a:r>
              <a:rPr lang="en-US" dirty="0"/>
              <a:t>The method returns a string where matched occurrences are replaced with the content of replace variable.</a:t>
            </a:r>
          </a:p>
        </p:txBody>
      </p:sp>
      <p:sp>
        <p:nvSpPr>
          <p:cNvPr id="2" name="TextBox 1"/>
          <p:cNvSpPr txBox="1"/>
          <p:nvPr/>
        </p:nvSpPr>
        <p:spPr>
          <a:xfrm>
            <a:off x="838200" y="2870552"/>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endParaRPr lang="en-US" dirty="0"/>
          </a:p>
          <a:p>
            <a:r>
              <a:rPr lang="en-US" dirty="0"/>
              <a:t># empty string</a:t>
            </a:r>
          </a:p>
          <a:p>
            <a:r>
              <a:rPr lang="en-US" dirty="0"/>
              <a:t>replace = ''</a:t>
            </a:r>
          </a:p>
          <a:p>
            <a:endParaRPr lang="en-US" dirty="0"/>
          </a:p>
          <a:p>
            <a:r>
              <a:rPr lang="en-US" dirty="0" err="1"/>
              <a:t>new_string</a:t>
            </a:r>
            <a:r>
              <a:rPr lang="en-US" dirty="0"/>
              <a:t> = </a:t>
            </a:r>
            <a:r>
              <a:rPr lang="en-US" dirty="0" err="1"/>
              <a:t>re.sub</a:t>
            </a:r>
            <a:r>
              <a:rPr lang="en-US" dirty="0"/>
              <a:t>(pattern, replace, string) </a:t>
            </a:r>
          </a:p>
          <a:p>
            <a:r>
              <a:rPr lang="en-US" dirty="0"/>
              <a:t>print(</a:t>
            </a:r>
            <a:r>
              <a:rPr lang="en-US" dirty="0" err="1"/>
              <a:t>new_string</a:t>
            </a:r>
            <a:r>
              <a:rPr lang="en-US" dirty="0"/>
              <a:t>)</a:t>
            </a:r>
          </a:p>
          <a:p>
            <a:endParaRPr lang="en-US" dirty="0"/>
          </a:p>
          <a:p>
            <a:r>
              <a:rPr lang="en-US" dirty="0"/>
              <a:t># Output: abc12de23f456</a:t>
            </a:r>
            <a:endParaRPr lang="en-IN" dirty="0"/>
          </a:p>
        </p:txBody>
      </p:sp>
    </p:spTree>
    <p:extLst>
      <p:ext uri="{BB962C8B-B14F-4D97-AF65-F5344CB8AC3E}">
        <p14:creationId xmlns:p14="http://schemas.microsoft.com/office/powerpoint/2010/main" val="530147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1477328"/>
          </a:xfrm>
          <a:prstGeom prst="rect">
            <a:avLst/>
          </a:prstGeom>
          <a:noFill/>
        </p:spPr>
        <p:txBody>
          <a:bodyPr wrap="square" rtlCol="0">
            <a:spAutoFit/>
          </a:bodyPr>
          <a:lstStyle/>
          <a:p>
            <a:r>
              <a:rPr lang="en-US" dirty="0"/>
              <a:t>re.sub()</a:t>
            </a:r>
          </a:p>
          <a:p>
            <a:r>
              <a:rPr lang="en-US" dirty="0"/>
              <a:t>The syntax of re.sub() is</a:t>
            </a:r>
            <a:r>
              <a:rPr lang="en-US" dirty="0" smtClean="0"/>
              <a:t>:</a:t>
            </a:r>
            <a:endParaRPr lang="en-US" dirty="0"/>
          </a:p>
          <a:p>
            <a:r>
              <a:rPr lang="en-US" dirty="0" err="1"/>
              <a:t>re.sub</a:t>
            </a:r>
            <a:r>
              <a:rPr lang="en-US" dirty="0"/>
              <a:t>(pattern, replace, string)</a:t>
            </a:r>
          </a:p>
          <a:p>
            <a:r>
              <a:rPr lang="en-US" dirty="0"/>
              <a:t>The method returns a string where matched occurrences are replaced with the content of replace variable.</a:t>
            </a:r>
          </a:p>
        </p:txBody>
      </p:sp>
      <p:sp>
        <p:nvSpPr>
          <p:cNvPr id="2" name="TextBox 1"/>
          <p:cNvSpPr txBox="1"/>
          <p:nvPr/>
        </p:nvSpPr>
        <p:spPr>
          <a:xfrm>
            <a:off x="838200" y="2870552"/>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r>
              <a:rPr lang="en-US" dirty="0"/>
              <a:t>replace = ''</a:t>
            </a:r>
          </a:p>
          <a:p>
            <a:endParaRPr lang="en-US" dirty="0"/>
          </a:p>
          <a:p>
            <a:r>
              <a:rPr lang="en-US" dirty="0" err="1"/>
              <a:t>new_string</a:t>
            </a:r>
            <a:r>
              <a:rPr lang="en-US" dirty="0"/>
              <a:t> = </a:t>
            </a:r>
            <a:r>
              <a:rPr lang="en-US" dirty="0" err="1"/>
              <a:t>re.sub</a:t>
            </a:r>
            <a:r>
              <a:rPr lang="en-US" dirty="0"/>
              <a:t>(r'\s+', replace, string, 1) </a:t>
            </a:r>
          </a:p>
          <a:p>
            <a:r>
              <a:rPr lang="en-US" dirty="0"/>
              <a:t>print(</a:t>
            </a:r>
            <a:r>
              <a:rPr lang="en-US" dirty="0" err="1"/>
              <a:t>new_string</a:t>
            </a:r>
            <a:r>
              <a:rPr lang="en-US" dirty="0"/>
              <a:t>)</a:t>
            </a:r>
          </a:p>
          <a:p>
            <a:endParaRPr lang="en-US" dirty="0"/>
          </a:p>
          <a:p>
            <a:r>
              <a:rPr lang="en-US" dirty="0"/>
              <a:t># Output:</a:t>
            </a:r>
          </a:p>
          <a:p>
            <a:r>
              <a:rPr lang="en-US" dirty="0"/>
              <a:t># abc12de 23</a:t>
            </a:r>
          </a:p>
          <a:p>
            <a:r>
              <a:rPr lang="en-US" dirty="0"/>
              <a:t># f45 6</a:t>
            </a:r>
            <a:endParaRPr lang="en-IN" dirty="0"/>
          </a:p>
        </p:txBody>
      </p:sp>
    </p:spTree>
    <p:extLst>
      <p:ext uri="{BB962C8B-B14F-4D97-AF65-F5344CB8AC3E}">
        <p14:creationId xmlns:p14="http://schemas.microsoft.com/office/powerpoint/2010/main" val="4185832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regular expression is a special sequence of characters that helps you match or find other strings or sets of strings, using a specialized syntax held in a pattern. </a:t>
            </a:r>
          </a:p>
          <a:p>
            <a:r>
              <a:rPr lang="en-US" dirty="0"/>
              <a:t>Regular expressions are widely used in UNIX world.</a:t>
            </a:r>
          </a:p>
          <a:p>
            <a:r>
              <a:rPr lang="en-US" dirty="0"/>
              <a:t>The module re provides full support for Perl-like regular expressions in Python.</a:t>
            </a:r>
          </a:p>
          <a:p>
            <a:r>
              <a:rPr lang="en-US" dirty="0"/>
              <a:t>The re module raises the exception </a:t>
            </a:r>
            <a:r>
              <a:rPr lang="en-US" dirty="0" err="1"/>
              <a:t>re.error</a:t>
            </a:r>
            <a:r>
              <a:rPr lang="en-US" dirty="0"/>
              <a:t> if an error occurs while compiling or using a regular expression</a:t>
            </a:r>
          </a:p>
          <a:p>
            <a:endParaRPr lang="en-IN" dirty="0"/>
          </a:p>
        </p:txBody>
      </p:sp>
      <p:sp>
        <p:nvSpPr>
          <p:cNvPr id="3" name="Title 2"/>
          <p:cNvSpPr>
            <a:spLocks noGrp="1"/>
          </p:cNvSpPr>
          <p:nvPr>
            <p:ph type="title"/>
          </p:nvPr>
        </p:nvSpPr>
        <p:spPr/>
        <p:txBody>
          <a:bodyPr/>
          <a:lstStyle/>
          <a:p>
            <a:r>
              <a:rPr lang="en-IN" dirty="0" smtClean="0"/>
              <a:t>Regular Expressions</a:t>
            </a:r>
            <a:endParaRPr lang="en-IN" dirty="0"/>
          </a:p>
        </p:txBody>
      </p:sp>
    </p:spTree>
    <p:extLst>
      <p:ext uri="{BB962C8B-B14F-4D97-AF65-F5344CB8AC3E}">
        <p14:creationId xmlns:p14="http://schemas.microsoft.com/office/powerpoint/2010/main" val="1608267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923330"/>
          </a:xfrm>
          <a:prstGeom prst="rect">
            <a:avLst/>
          </a:prstGeom>
          <a:noFill/>
        </p:spPr>
        <p:txBody>
          <a:bodyPr wrap="square" rtlCol="0">
            <a:spAutoFit/>
          </a:bodyPr>
          <a:lstStyle/>
          <a:p>
            <a:r>
              <a:rPr lang="en-US" dirty="0"/>
              <a:t>re.subn()</a:t>
            </a:r>
          </a:p>
          <a:p>
            <a:r>
              <a:rPr lang="en-US" dirty="0"/>
              <a:t>The re.subn() is similar to re.sub() expect it returns a tuple of 2 items containing the new string and the number of substitutions made..</a:t>
            </a:r>
          </a:p>
        </p:txBody>
      </p:sp>
      <p:sp>
        <p:nvSpPr>
          <p:cNvPr id="2" name="TextBox 1"/>
          <p:cNvSpPr txBox="1"/>
          <p:nvPr/>
        </p:nvSpPr>
        <p:spPr>
          <a:xfrm>
            <a:off x="838200" y="2567933"/>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endParaRPr lang="en-US" dirty="0"/>
          </a:p>
          <a:p>
            <a:r>
              <a:rPr lang="en-US" dirty="0"/>
              <a:t># empty string</a:t>
            </a:r>
          </a:p>
          <a:p>
            <a:r>
              <a:rPr lang="en-US" dirty="0"/>
              <a:t>replace = </a:t>
            </a:r>
            <a:r>
              <a:rPr lang="en-US" dirty="0" smtClean="0"/>
              <a:t>‘ ‘</a:t>
            </a:r>
            <a:endParaRPr lang="en-US" dirty="0"/>
          </a:p>
          <a:p>
            <a:endParaRPr lang="en-US" dirty="0"/>
          </a:p>
          <a:p>
            <a:r>
              <a:rPr lang="en-US" dirty="0" err="1"/>
              <a:t>new_string</a:t>
            </a:r>
            <a:r>
              <a:rPr lang="en-US" dirty="0"/>
              <a:t> = </a:t>
            </a:r>
            <a:r>
              <a:rPr lang="en-US" dirty="0" err="1"/>
              <a:t>re.subn</a:t>
            </a:r>
            <a:r>
              <a:rPr lang="en-US" dirty="0"/>
              <a:t>(pattern, replace, string) </a:t>
            </a:r>
          </a:p>
          <a:p>
            <a:r>
              <a:rPr lang="en-US" dirty="0"/>
              <a:t>print(</a:t>
            </a:r>
            <a:r>
              <a:rPr lang="en-US" dirty="0" err="1"/>
              <a:t>new_string</a:t>
            </a:r>
            <a:r>
              <a:rPr lang="en-US" dirty="0"/>
              <a:t>)</a:t>
            </a:r>
          </a:p>
          <a:p>
            <a:endParaRPr lang="en-US" dirty="0"/>
          </a:p>
          <a:p>
            <a:r>
              <a:rPr lang="en-US" dirty="0"/>
              <a:t># Output: ('abc12de23f456', 4)</a:t>
            </a:r>
            <a:endParaRPr lang="en-IN" dirty="0"/>
          </a:p>
        </p:txBody>
      </p:sp>
    </p:spTree>
    <p:extLst>
      <p:ext uri="{BB962C8B-B14F-4D97-AF65-F5344CB8AC3E}">
        <p14:creationId xmlns:p14="http://schemas.microsoft.com/office/powerpoint/2010/main" val="1761712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2585323"/>
          </a:xfrm>
          <a:prstGeom prst="rect">
            <a:avLst/>
          </a:prstGeom>
          <a:noFill/>
        </p:spPr>
        <p:txBody>
          <a:bodyPr wrap="square" rtlCol="0">
            <a:spAutoFit/>
          </a:bodyPr>
          <a:lstStyle/>
          <a:p>
            <a:r>
              <a:rPr lang="en-US" dirty="0"/>
              <a:t>re.search()</a:t>
            </a:r>
          </a:p>
          <a:p>
            <a:r>
              <a:rPr lang="en-US" dirty="0"/>
              <a:t>The re.search() method takes two arguments: a pattern and a string. The method looks for the first location where the </a:t>
            </a:r>
            <a:r>
              <a:rPr lang="en-US" dirty="0" err="1"/>
              <a:t>RegEx</a:t>
            </a:r>
            <a:r>
              <a:rPr lang="en-US" dirty="0"/>
              <a:t> pattern produces a match with the string.</a:t>
            </a:r>
          </a:p>
          <a:p>
            <a:endParaRPr lang="en-US" dirty="0"/>
          </a:p>
          <a:p>
            <a:r>
              <a:rPr lang="en-US" dirty="0"/>
              <a:t>If the search is successful, re.search() returns a match object; if not, it returns None.</a:t>
            </a:r>
          </a:p>
          <a:p>
            <a:endParaRPr lang="en-US" dirty="0"/>
          </a:p>
          <a:p>
            <a:r>
              <a:rPr lang="en-US" dirty="0"/>
              <a:t>match = </a:t>
            </a:r>
            <a:r>
              <a:rPr lang="en-US" dirty="0" err="1"/>
              <a:t>re.search</a:t>
            </a:r>
            <a:r>
              <a:rPr lang="en-US" dirty="0"/>
              <a:t>(pattern, </a:t>
            </a:r>
            <a:r>
              <a:rPr lang="en-US" dirty="0" err="1"/>
              <a:t>str</a:t>
            </a:r>
            <a:r>
              <a:rPr lang="en-US" dirty="0"/>
              <a:t>)</a:t>
            </a:r>
          </a:p>
        </p:txBody>
      </p:sp>
    </p:spTree>
    <p:extLst>
      <p:ext uri="{BB962C8B-B14F-4D97-AF65-F5344CB8AC3E}">
        <p14:creationId xmlns:p14="http://schemas.microsoft.com/office/powerpoint/2010/main" val="4185205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3139321"/>
          </a:xfrm>
          <a:prstGeom prst="rect">
            <a:avLst/>
          </a:prstGeom>
          <a:noFill/>
        </p:spPr>
        <p:txBody>
          <a:bodyPr wrap="square" rtlCol="0">
            <a:spAutoFit/>
          </a:bodyPr>
          <a:lstStyle/>
          <a:p>
            <a:r>
              <a:rPr lang="en-US" dirty="0"/>
              <a:t>string = "Python is fun"</a:t>
            </a:r>
          </a:p>
          <a:p>
            <a:endParaRPr lang="en-US" dirty="0"/>
          </a:p>
          <a:p>
            <a:r>
              <a:rPr lang="en-US" dirty="0"/>
              <a:t># check if 'Python' is at the beginning</a:t>
            </a:r>
          </a:p>
          <a:p>
            <a:r>
              <a:rPr lang="en-US" dirty="0"/>
              <a:t>match = re.search('\</a:t>
            </a:r>
            <a:r>
              <a:rPr lang="en-US" dirty="0" err="1"/>
              <a:t>APython</a:t>
            </a:r>
            <a:r>
              <a:rPr lang="en-US" dirty="0"/>
              <a:t>', string)</a:t>
            </a:r>
          </a:p>
          <a:p>
            <a:endParaRPr lang="en-US" dirty="0"/>
          </a:p>
          <a:p>
            <a:r>
              <a:rPr lang="en-US" dirty="0"/>
              <a:t>if match:</a:t>
            </a:r>
          </a:p>
          <a:p>
            <a:r>
              <a:rPr lang="en-US" dirty="0"/>
              <a:t>  print("pattern found inside the string")</a:t>
            </a:r>
          </a:p>
          <a:p>
            <a:r>
              <a:rPr lang="en-US" dirty="0"/>
              <a:t>else:</a:t>
            </a:r>
          </a:p>
          <a:p>
            <a:r>
              <a:rPr lang="en-US" dirty="0"/>
              <a:t>  print("pattern not found")  </a:t>
            </a:r>
          </a:p>
          <a:p>
            <a:endParaRPr lang="en-US" dirty="0"/>
          </a:p>
          <a:p>
            <a:r>
              <a:rPr lang="en-US" dirty="0"/>
              <a:t># Output: pattern found inside the string</a:t>
            </a:r>
          </a:p>
        </p:txBody>
      </p:sp>
    </p:spTree>
    <p:extLst>
      <p:ext uri="{BB962C8B-B14F-4D97-AF65-F5344CB8AC3E}">
        <p14:creationId xmlns:p14="http://schemas.microsoft.com/office/powerpoint/2010/main" val="146528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1754326"/>
          </a:xfrm>
          <a:prstGeom prst="rect">
            <a:avLst/>
          </a:prstGeom>
          <a:noFill/>
        </p:spPr>
        <p:txBody>
          <a:bodyPr wrap="square" rtlCol="0">
            <a:spAutoFit/>
          </a:bodyPr>
          <a:lstStyle/>
          <a:p>
            <a:r>
              <a:rPr lang="en-US" dirty="0"/>
              <a:t>Match object</a:t>
            </a:r>
          </a:p>
          <a:p>
            <a:r>
              <a:rPr lang="en-US" dirty="0"/>
              <a:t>You can get methods and attributes of a match object using </a:t>
            </a:r>
            <a:r>
              <a:rPr lang="en-US" dirty="0" err="1"/>
              <a:t>dir</a:t>
            </a:r>
            <a:r>
              <a:rPr lang="en-US" dirty="0"/>
              <a:t>() function.</a:t>
            </a:r>
          </a:p>
          <a:p>
            <a:endParaRPr lang="en-US" dirty="0"/>
          </a:p>
          <a:p>
            <a:r>
              <a:rPr lang="en-US" dirty="0"/>
              <a:t>Some of the commonly used methods and attributes of match objects are</a:t>
            </a:r>
            <a:r>
              <a:rPr lang="en-US" dirty="0" smtClean="0"/>
              <a:t>:</a:t>
            </a:r>
            <a:endParaRPr lang="en-US" dirty="0"/>
          </a:p>
          <a:p>
            <a:r>
              <a:rPr lang="en-US" dirty="0" err="1"/>
              <a:t>match.group</a:t>
            </a:r>
            <a:r>
              <a:rPr lang="en-US" dirty="0"/>
              <a:t>()</a:t>
            </a:r>
          </a:p>
          <a:p>
            <a:r>
              <a:rPr lang="en-US" dirty="0"/>
              <a:t>The group() method returns the part of the string where there is a match.</a:t>
            </a:r>
          </a:p>
        </p:txBody>
      </p:sp>
    </p:spTree>
    <p:extLst>
      <p:ext uri="{BB962C8B-B14F-4D97-AF65-F5344CB8AC3E}">
        <p14:creationId xmlns:p14="http://schemas.microsoft.com/office/powerpoint/2010/main" val="15602718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4" name="TextBox 3"/>
          <p:cNvSpPr txBox="1"/>
          <p:nvPr/>
        </p:nvSpPr>
        <p:spPr>
          <a:xfrm>
            <a:off x="838200" y="1828800"/>
            <a:ext cx="7182415" cy="3970318"/>
          </a:xfrm>
          <a:prstGeom prst="rect">
            <a:avLst/>
          </a:prstGeom>
          <a:noFill/>
        </p:spPr>
        <p:txBody>
          <a:bodyPr wrap="none" rtlCol="0">
            <a:spAutoFit/>
          </a:bodyPr>
          <a:lstStyle/>
          <a:p>
            <a:r>
              <a:rPr lang="en-US" dirty="0"/>
              <a:t>string = '39801 356, 2102 1111'</a:t>
            </a:r>
          </a:p>
          <a:p>
            <a:endParaRPr lang="en-US" dirty="0"/>
          </a:p>
          <a:p>
            <a:r>
              <a:rPr lang="en-US" dirty="0"/>
              <a:t># Three digit number followed by space followed by two digit number</a:t>
            </a:r>
          </a:p>
          <a:p>
            <a:r>
              <a:rPr lang="en-US" dirty="0"/>
              <a:t>pattern = '(\d{3}) (\d{2})'</a:t>
            </a:r>
          </a:p>
          <a:p>
            <a:endParaRPr lang="en-US" dirty="0"/>
          </a:p>
          <a:p>
            <a:r>
              <a:rPr lang="en-US" dirty="0"/>
              <a:t># match variable contains a Match object.</a:t>
            </a:r>
          </a:p>
          <a:p>
            <a:r>
              <a:rPr lang="en-US" dirty="0"/>
              <a:t>match = re.search(pattern, string) </a:t>
            </a:r>
          </a:p>
          <a:p>
            <a:endParaRPr lang="en-US" dirty="0"/>
          </a:p>
          <a:p>
            <a:r>
              <a:rPr lang="en-US" dirty="0"/>
              <a:t>if match:</a:t>
            </a:r>
          </a:p>
          <a:p>
            <a:r>
              <a:rPr lang="en-US" dirty="0"/>
              <a:t>  print(</a:t>
            </a:r>
            <a:r>
              <a:rPr lang="en-US" dirty="0" err="1"/>
              <a:t>match.group</a:t>
            </a:r>
            <a:r>
              <a:rPr lang="en-US" dirty="0"/>
              <a:t>())</a:t>
            </a:r>
          </a:p>
          <a:p>
            <a:r>
              <a:rPr lang="en-US" dirty="0"/>
              <a:t>else:</a:t>
            </a:r>
          </a:p>
          <a:p>
            <a:r>
              <a:rPr lang="en-US" dirty="0"/>
              <a:t>  print("pattern not found")</a:t>
            </a:r>
          </a:p>
          <a:p>
            <a:endParaRPr lang="en-US" dirty="0"/>
          </a:p>
          <a:p>
            <a:r>
              <a:rPr lang="en-US" dirty="0"/>
              <a:t># Output: 801 35</a:t>
            </a:r>
            <a:endParaRPr lang="en-IN" dirty="0"/>
          </a:p>
        </p:txBody>
      </p:sp>
    </p:spTree>
    <p:extLst>
      <p:ext uri="{BB962C8B-B14F-4D97-AF65-F5344CB8AC3E}">
        <p14:creationId xmlns:p14="http://schemas.microsoft.com/office/powerpoint/2010/main" val="23128829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Decorators allow you to inject or modify code in functions or classes. </a:t>
            </a:r>
            <a:endParaRPr lang="en-US" dirty="0" smtClean="0"/>
          </a:p>
          <a:p>
            <a:r>
              <a:rPr lang="en-US" dirty="0" smtClean="0"/>
              <a:t>Sounds </a:t>
            </a:r>
            <a:r>
              <a:rPr lang="en-US" dirty="0"/>
              <a:t>a bit like </a:t>
            </a:r>
            <a:r>
              <a:rPr lang="en-US" dirty="0" smtClean="0"/>
              <a:t>Aspect-Oriented Programming </a:t>
            </a:r>
            <a:r>
              <a:rPr lang="en-US" dirty="0"/>
              <a:t>(AOP) in Java, doesn’t it? Except that it’s both much simpler and (as a result) much </a:t>
            </a:r>
            <a:r>
              <a:rPr lang="en-US" dirty="0" smtClean="0"/>
              <a:t>more powerful.</a:t>
            </a:r>
          </a:p>
          <a:p>
            <a:r>
              <a:rPr lang="en-US" dirty="0" smtClean="0"/>
              <a:t>For </a:t>
            </a:r>
            <a:r>
              <a:rPr lang="en-US" dirty="0"/>
              <a:t>example, suppose you’d like to do something at the entry and exit points of a </a:t>
            </a:r>
            <a:r>
              <a:rPr lang="en-US" dirty="0" smtClean="0"/>
              <a:t>function.</a:t>
            </a:r>
          </a:p>
          <a:p>
            <a:r>
              <a:rPr lang="en-US" dirty="0"/>
              <a:t>A decorator in Python is any callable Python object that is used to modify a function or a class.</a:t>
            </a:r>
            <a:endParaRPr lang="en-US" dirty="0" smtClean="0"/>
          </a:p>
          <a:p>
            <a:endParaRPr lang="en-IN" dirty="0"/>
          </a:p>
        </p:txBody>
      </p:sp>
      <p:sp>
        <p:nvSpPr>
          <p:cNvPr id="3" name="Title 2"/>
          <p:cNvSpPr>
            <a:spLocks noGrp="1"/>
          </p:cNvSpPr>
          <p:nvPr>
            <p:ph type="title"/>
          </p:nvPr>
        </p:nvSpPr>
        <p:spPr/>
        <p:txBody>
          <a:bodyPr/>
          <a:lstStyle/>
          <a:p>
            <a:r>
              <a:rPr lang="en-IN" dirty="0" smtClean="0"/>
              <a:t>Decorators</a:t>
            </a:r>
            <a:endParaRPr lang="en-IN" dirty="0"/>
          </a:p>
        </p:txBody>
      </p:sp>
    </p:spTree>
    <p:extLst>
      <p:ext uri="{BB962C8B-B14F-4D97-AF65-F5344CB8AC3E}">
        <p14:creationId xmlns:p14="http://schemas.microsoft.com/office/powerpoint/2010/main" val="176210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we have two different kinds of decorators in Python:</a:t>
            </a:r>
          </a:p>
          <a:p>
            <a:r>
              <a:rPr lang="en-US" dirty="0"/>
              <a:t>Function decorators</a:t>
            </a:r>
          </a:p>
          <a:p>
            <a:r>
              <a:rPr lang="en-US" dirty="0"/>
              <a:t>Class </a:t>
            </a:r>
            <a:r>
              <a:rPr lang="en-US" dirty="0" smtClean="0"/>
              <a:t>decorators</a:t>
            </a:r>
          </a:p>
          <a:p>
            <a:endParaRPr lang="en-IN" dirty="0"/>
          </a:p>
        </p:txBody>
      </p:sp>
      <p:sp>
        <p:nvSpPr>
          <p:cNvPr id="3" name="Title 2"/>
          <p:cNvSpPr>
            <a:spLocks noGrp="1"/>
          </p:cNvSpPr>
          <p:nvPr>
            <p:ph type="title"/>
          </p:nvPr>
        </p:nvSpPr>
        <p:spPr/>
        <p:txBody>
          <a:bodyPr/>
          <a:lstStyle/>
          <a:p>
            <a:r>
              <a:rPr lang="en-IN" dirty="0" smtClean="0"/>
              <a:t>Decorators</a:t>
            </a:r>
            <a:endParaRPr lang="en-IN" dirty="0"/>
          </a:p>
        </p:txBody>
      </p:sp>
      <p:pic>
        <p:nvPicPr>
          <p:cNvPr id="44034" name="Picture 2" descr="python decora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349176"/>
            <a:ext cx="639127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750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pPr marL="0" indent="0">
              <a:buNone/>
            </a:pPr>
            <a:r>
              <a:rPr lang="en-US" dirty="0"/>
              <a:t>Function Decorators</a:t>
            </a:r>
          </a:p>
          <a:p>
            <a:pPr marL="0" indent="0">
              <a:buNone/>
            </a:pPr>
            <a:r>
              <a:rPr lang="en-US" dirty="0"/>
              <a:t>A function decorator is applied to a function definition by placing it on the line before that function </a:t>
            </a:r>
            <a:r>
              <a:rPr lang="en-US" dirty="0" smtClean="0"/>
              <a:t>definition begins.</a:t>
            </a:r>
          </a:p>
          <a:p>
            <a:pPr marL="0" indent="0">
              <a:buNone/>
            </a:pPr>
            <a:r>
              <a:rPr lang="en-US" dirty="0"/>
              <a:t>@</a:t>
            </a:r>
            <a:r>
              <a:rPr lang="en-US" dirty="0" err="1"/>
              <a:t>myDecorator</a:t>
            </a:r>
            <a:endParaRPr lang="en-US" dirty="0"/>
          </a:p>
          <a:p>
            <a:pPr marL="0" indent="0">
              <a:buNone/>
            </a:pPr>
            <a:r>
              <a:rPr lang="en-US" dirty="0" err="1"/>
              <a:t>def</a:t>
            </a:r>
            <a:r>
              <a:rPr lang="en-US" dirty="0"/>
              <a:t> </a:t>
            </a:r>
            <a:r>
              <a:rPr lang="en-US" dirty="0" err="1"/>
              <a:t>aFunction</a:t>
            </a:r>
            <a:r>
              <a:rPr lang="en-US" dirty="0"/>
              <a:t>():</a:t>
            </a:r>
          </a:p>
          <a:p>
            <a:pPr marL="0" indent="0">
              <a:buNone/>
            </a:pPr>
            <a:r>
              <a:rPr lang="en-US" dirty="0"/>
              <a:t>print("inside </a:t>
            </a:r>
            <a:r>
              <a:rPr lang="en-US" dirty="0" err="1"/>
              <a:t>aFunction</a:t>
            </a:r>
            <a:r>
              <a:rPr lang="en-US" dirty="0" smtClean="0"/>
              <a:t>")</a:t>
            </a:r>
          </a:p>
          <a:p>
            <a:pPr marL="0" indent="0">
              <a:buNone/>
            </a:pPr>
            <a:r>
              <a:rPr lang="en-US" dirty="0"/>
              <a:t>When the compiler passes over this code, </a:t>
            </a:r>
            <a:r>
              <a:rPr lang="en-US" dirty="0" err="1"/>
              <a:t>aFunction</a:t>
            </a:r>
            <a:r>
              <a:rPr lang="en-US" dirty="0"/>
              <a:t>() is compiled and the resulting function object </a:t>
            </a:r>
            <a:r>
              <a:rPr lang="en-US" dirty="0" smtClean="0"/>
              <a:t>is passed </a:t>
            </a:r>
            <a:r>
              <a:rPr lang="en-US" dirty="0"/>
              <a:t>to the </a:t>
            </a:r>
            <a:r>
              <a:rPr lang="en-US" dirty="0" err="1"/>
              <a:t>myDecorator</a:t>
            </a:r>
            <a:r>
              <a:rPr lang="en-US" dirty="0"/>
              <a:t> code, which does something to produce a function-like object that is </a:t>
            </a:r>
            <a:r>
              <a:rPr lang="en-US" dirty="0" smtClean="0"/>
              <a:t>then substituted </a:t>
            </a:r>
            <a:r>
              <a:rPr lang="en-US" dirty="0"/>
              <a:t>for the original </a:t>
            </a:r>
            <a:r>
              <a:rPr lang="en-US" dirty="0" err="1"/>
              <a:t>aFunction</a:t>
            </a:r>
            <a:r>
              <a:rPr lang="en-US" dirty="0"/>
              <a:t>().</a:t>
            </a:r>
          </a:p>
          <a:p>
            <a:pPr marL="0" indent="0">
              <a:buNone/>
            </a:pPr>
            <a:endParaRPr lang="en-IN" dirty="0"/>
          </a:p>
        </p:txBody>
      </p:sp>
      <p:sp>
        <p:nvSpPr>
          <p:cNvPr id="3" name="Title 2"/>
          <p:cNvSpPr>
            <a:spLocks noGrp="1"/>
          </p:cNvSpPr>
          <p:nvPr>
            <p:ph type="title"/>
          </p:nvPr>
        </p:nvSpPr>
        <p:spPr/>
        <p:txBody>
          <a:bodyPr/>
          <a:lstStyle/>
          <a:p>
            <a:r>
              <a:rPr lang="en-IN" dirty="0" smtClean="0"/>
              <a:t>Decorators</a:t>
            </a:r>
            <a:endParaRPr lang="en-IN" dirty="0"/>
          </a:p>
        </p:txBody>
      </p:sp>
    </p:spTree>
    <p:extLst>
      <p:ext uri="{BB962C8B-B14F-4D97-AF65-F5344CB8AC3E}">
        <p14:creationId xmlns:p14="http://schemas.microsoft.com/office/powerpoint/2010/main" val="3038087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dirty="0"/>
              <a:t>The only constraint upon the object returned by the decorator is that it can be used as a function – which</a:t>
            </a:r>
          </a:p>
          <a:p>
            <a:pPr marL="0" indent="0">
              <a:buNone/>
            </a:pPr>
            <a:r>
              <a:rPr lang="en-US" dirty="0"/>
              <a:t>basically means it must be callable. Thus, any classes we use as decorators must implement __call__.</a:t>
            </a:r>
            <a:endParaRPr lang="en-IN" dirty="0"/>
          </a:p>
        </p:txBody>
      </p:sp>
      <p:sp>
        <p:nvSpPr>
          <p:cNvPr id="3" name="Title 2"/>
          <p:cNvSpPr>
            <a:spLocks noGrp="1"/>
          </p:cNvSpPr>
          <p:nvPr>
            <p:ph type="title"/>
          </p:nvPr>
        </p:nvSpPr>
        <p:spPr/>
        <p:txBody>
          <a:bodyPr/>
          <a:lstStyle/>
          <a:p>
            <a:r>
              <a:rPr lang="en-IN" dirty="0" smtClean="0"/>
              <a:t>Decorators</a:t>
            </a:r>
            <a:endParaRPr lang="en-IN" dirty="0"/>
          </a:p>
        </p:txBody>
      </p:sp>
    </p:spTree>
    <p:extLst>
      <p:ext uri="{BB962C8B-B14F-4D97-AF65-F5344CB8AC3E}">
        <p14:creationId xmlns:p14="http://schemas.microsoft.com/office/powerpoint/2010/main" val="37939710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Iterators are everywhere in Python. They are elegantly implemented within for loops, comprehensions, generators etc. but hidden in plain sight</a:t>
            </a:r>
            <a:r>
              <a:rPr lang="en-US" dirty="0" smtClean="0"/>
              <a:t>.</a:t>
            </a:r>
            <a:endParaRPr lang="en-US" dirty="0"/>
          </a:p>
          <a:p>
            <a:r>
              <a:rPr lang="en-US" dirty="0"/>
              <a:t>Iterator in Python is simply an object that can be iterated upon. An object which will return data, one element at a time</a:t>
            </a:r>
            <a:r>
              <a:rPr lang="en-US" dirty="0" smtClean="0"/>
              <a:t>.</a:t>
            </a:r>
            <a:endParaRPr lang="en-US" dirty="0"/>
          </a:p>
          <a:p>
            <a:r>
              <a:rPr lang="en-US" dirty="0"/>
              <a:t>Technically speaking, Python iterator object must implement two special methods, __</a:t>
            </a:r>
            <a:r>
              <a:rPr lang="en-US" dirty="0" err="1"/>
              <a:t>iter</a:t>
            </a:r>
            <a:r>
              <a:rPr lang="en-US" dirty="0"/>
              <a:t>__() and __next__(), collectively called the iterator protocol</a:t>
            </a:r>
            <a:r>
              <a:rPr lang="en-US" dirty="0" smtClean="0"/>
              <a:t>.</a:t>
            </a:r>
            <a:endParaRPr lang="en-US" dirty="0"/>
          </a:p>
          <a:p>
            <a:r>
              <a:rPr lang="en-US" dirty="0"/>
              <a:t>An object is called </a:t>
            </a:r>
            <a:r>
              <a:rPr lang="en-US" dirty="0" err="1"/>
              <a:t>iterable</a:t>
            </a:r>
            <a:r>
              <a:rPr lang="en-US" dirty="0"/>
              <a:t> if we can get an iterator from it. Most of built-in containers in Python like: list, tuple, string etc. are </a:t>
            </a:r>
            <a:r>
              <a:rPr lang="en-US" dirty="0" err="1"/>
              <a:t>iterables</a:t>
            </a:r>
            <a:r>
              <a:rPr lang="en-US" dirty="0" smtClean="0"/>
              <a:t>.</a:t>
            </a:r>
            <a:endParaRPr lang="en-US" dirty="0"/>
          </a:p>
          <a:p>
            <a:r>
              <a:rPr lang="en-US" dirty="0"/>
              <a:t>The </a:t>
            </a:r>
            <a:r>
              <a:rPr lang="en-US" dirty="0" err="1"/>
              <a:t>iter</a:t>
            </a:r>
            <a:r>
              <a:rPr lang="en-US" dirty="0"/>
              <a:t>() function (which in turn calls the __</a:t>
            </a:r>
            <a:r>
              <a:rPr lang="en-US" dirty="0" err="1"/>
              <a:t>iter</a:t>
            </a:r>
            <a:r>
              <a:rPr lang="en-US" dirty="0"/>
              <a:t>__() method) returns an iterator from them.</a:t>
            </a:r>
            <a:endParaRPr lang="en-IN" dirty="0"/>
          </a:p>
        </p:txBody>
      </p:sp>
      <p:sp>
        <p:nvSpPr>
          <p:cNvPr id="3" name="Title 2"/>
          <p:cNvSpPr>
            <a:spLocks noGrp="1"/>
          </p:cNvSpPr>
          <p:nvPr>
            <p:ph type="title"/>
          </p:nvPr>
        </p:nvSpPr>
        <p:spPr/>
        <p:txBody>
          <a:bodyPr/>
          <a:lstStyle/>
          <a:p>
            <a:r>
              <a:rPr lang="en-IN" dirty="0" smtClean="0"/>
              <a:t>Iterators</a:t>
            </a:r>
            <a:endParaRPr lang="en-IN" dirty="0"/>
          </a:p>
        </p:txBody>
      </p:sp>
    </p:spTree>
    <p:extLst>
      <p:ext uri="{BB962C8B-B14F-4D97-AF65-F5344CB8AC3E}">
        <p14:creationId xmlns:p14="http://schemas.microsoft.com/office/powerpoint/2010/main" val="3306416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172075"/>
          </a:xfrm>
        </p:spPr>
        <p:txBody>
          <a:bodyPr/>
          <a:lstStyle/>
          <a:p>
            <a:r>
              <a:rPr lang="en-US" dirty="0"/>
              <a:t>A regular expression is a pattern of text that consists of ordinary </a:t>
            </a:r>
            <a:r>
              <a:rPr lang="en-US" dirty="0" smtClean="0"/>
              <a:t>characters (</a:t>
            </a:r>
            <a:r>
              <a:rPr lang="en-US" dirty="0"/>
              <a:t>for example, letters a through z or numbers 0 through 9) and special </a:t>
            </a:r>
            <a:r>
              <a:rPr lang="en-US" dirty="0" smtClean="0"/>
              <a:t>characters known </a:t>
            </a:r>
            <a:r>
              <a:rPr lang="en-US" dirty="0"/>
              <a:t>as </a:t>
            </a:r>
            <a:r>
              <a:rPr lang="en-US" dirty="0" smtClean="0"/>
              <a:t>meta characters</a:t>
            </a:r>
            <a:r>
              <a:rPr lang="en-US" dirty="0"/>
              <a:t>. </a:t>
            </a:r>
            <a:endParaRPr lang="en-US" dirty="0" smtClean="0"/>
          </a:p>
          <a:p>
            <a:r>
              <a:rPr lang="en-US" dirty="0" smtClean="0"/>
              <a:t>This </a:t>
            </a:r>
            <a:r>
              <a:rPr lang="en-US" dirty="0"/>
              <a:t>pattern describes the strings that would </a:t>
            </a:r>
            <a:r>
              <a:rPr lang="en-US" dirty="0" smtClean="0"/>
              <a:t>match when </a:t>
            </a:r>
            <a:r>
              <a:rPr lang="en-US" dirty="0"/>
              <a:t>applied to a text</a:t>
            </a:r>
            <a:r>
              <a:rPr lang="en-US" dirty="0" smtClean="0"/>
              <a:t>.</a:t>
            </a:r>
          </a:p>
          <a:p>
            <a:endParaRPr lang="en-IN" dirty="0"/>
          </a:p>
        </p:txBody>
      </p:sp>
      <p:sp>
        <p:nvSpPr>
          <p:cNvPr id="3" name="Title 2"/>
          <p:cNvSpPr>
            <a:spLocks noGrp="1"/>
          </p:cNvSpPr>
          <p:nvPr>
            <p:ph type="title"/>
          </p:nvPr>
        </p:nvSpPr>
        <p:spPr/>
        <p:txBody>
          <a:bodyPr/>
          <a:lstStyle/>
          <a:p>
            <a:r>
              <a:rPr lang="en-IN" dirty="0" smtClean="0"/>
              <a:t>Regular Expressions</a:t>
            </a:r>
            <a:endParaRPr lang="en-IN" dirty="0"/>
          </a:p>
        </p:txBody>
      </p:sp>
      <p:pic>
        <p:nvPicPr>
          <p:cNvPr id="5" name="Picture 4"/>
          <p:cNvPicPr>
            <a:picLocks noChangeAspect="1"/>
          </p:cNvPicPr>
          <p:nvPr/>
        </p:nvPicPr>
        <p:blipFill>
          <a:blip r:embed="rId2"/>
          <a:stretch>
            <a:fillRect/>
          </a:stretch>
        </p:blipFill>
        <p:spPr>
          <a:xfrm>
            <a:off x="2362200" y="4114800"/>
            <a:ext cx="3121800" cy="2237467"/>
          </a:xfrm>
          <a:prstGeom prst="rect">
            <a:avLst/>
          </a:prstGeom>
        </p:spPr>
      </p:pic>
    </p:spTree>
    <p:extLst>
      <p:ext uri="{BB962C8B-B14F-4D97-AF65-F5344CB8AC3E}">
        <p14:creationId xmlns:p14="http://schemas.microsoft.com/office/powerpoint/2010/main" val="33341705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Iterators have several advantages</a:t>
            </a:r>
            <a:r>
              <a:rPr lang="en-US" dirty="0" smtClean="0"/>
              <a:t>:</a:t>
            </a:r>
            <a:endParaRPr lang="en-US" dirty="0"/>
          </a:p>
          <a:p>
            <a:r>
              <a:rPr lang="en-US" dirty="0"/>
              <a:t>Cleaner code</a:t>
            </a:r>
          </a:p>
          <a:p>
            <a:r>
              <a:rPr lang="en-US" dirty="0"/>
              <a:t>Iterators can work with infinite sequences</a:t>
            </a:r>
          </a:p>
          <a:p>
            <a:r>
              <a:rPr lang="en-US" dirty="0"/>
              <a:t>Iterators save </a:t>
            </a:r>
            <a:r>
              <a:rPr lang="en-US" dirty="0" smtClean="0"/>
              <a:t>resources</a:t>
            </a:r>
            <a:endParaRPr lang="en-US" dirty="0"/>
          </a:p>
          <a:p>
            <a:r>
              <a:rPr lang="en-US" dirty="0"/>
              <a:t>Python has several built-in objects, which implement the iterator protocol. For example lists, tuples, strings, dictionaries or </a:t>
            </a:r>
            <a:r>
              <a:rPr lang="en-US" dirty="0" smtClean="0"/>
              <a:t>files</a:t>
            </a:r>
          </a:p>
          <a:p>
            <a:pPr marL="0" indent="0">
              <a:buNone/>
            </a:pPr>
            <a:endParaRPr lang="en-IN" dirty="0"/>
          </a:p>
        </p:txBody>
      </p:sp>
      <p:sp>
        <p:nvSpPr>
          <p:cNvPr id="3" name="Title 2"/>
          <p:cNvSpPr>
            <a:spLocks noGrp="1"/>
          </p:cNvSpPr>
          <p:nvPr>
            <p:ph type="title"/>
          </p:nvPr>
        </p:nvSpPr>
        <p:spPr/>
        <p:txBody>
          <a:bodyPr/>
          <a:lstStyle/>
          <a:p>
            <a:r>
              <a:rPr lang="en-IN" dirty="0" smtClean="0"/>
              <a:t>Iterators</a:t>
            </a:r>
            <a:endParaRPr lang="en-IN" dirty="0"/>
          </a:p>
        </p:txBody>
      </p:sp>
      <p:pic>
        <p:nvPicPr>
          <p:cNvPr id="4" name="Picture 3"/>
          <p:cNvPicPr>
            <a:picLocks noChangeAspect="1"/>
          </p:cNvPicPr>
          <p:nvPr/>
        </p:nvPicPr>
        <p:blipFill>
          <a:blip r:embed="rId2"/>
          <a:stretch>
            <a:fillRect/>
          </a:stretch>
        </p:blipFill>
        <p:spPr>
          <a:xfrm>
            <a:off x="1828800" y="4748171"/>
            <a:ext cx="5638800" cy="1882818"/>
          </a:xfrm>
          <a:prstGeom prst="rect">
            <a:avLst/>
          </a:prstGeom>
        </p:spPr>
      </p:pic>
    </p:spTree>
    <p:extLst>
      <p:ext uri="{BB962C8B-B14F-4D97-AF65-F5344CB8AC3E}">
        <p14:creationId xmlns:p14="http://schemas.microsoft.com/office/powerpoint/2010/main" val="38482924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Generator is a special routine that can be used to control the iteration </a:t>
            </a:r>
            <a:r>
              <a:rPr lang="en-US" dirty="0" err="1"/>
              <a:t>behaviour</a:t>
            </a:r>
            <a:r>
              <a:rPr lang="en-US" dirty="0"/>
              <a:t> of a loop</a:t>
            </a:r>
            <a:r>
              <a:rPr lang="en-US" dirty="0" smtClean="0"/>
              <a:t>.</a:t>
            </a:r>
          </a:p>
          <a:p>
            <a:r>
              <a:rPr lang="en-US" dirty="0" smtClean="0"/>
              <a:t>A </a:t>
            </a:r>
            <a:r>
              <a:rPr lang="en-US" dirty="0"/>
              <a:t>generator is similar to a function returning an array</a:t>
            </a:r>
            <a:r>
              <a:rPr lang="en-US" dirty="0" smtClean="0"/>
              <a:t>.</a:t>
            </a:r>
          </a:p>
          <a:p>
            <a:r>
              <a:rPr lang="en-US" dirty="0" smtClean="0"/>
              <a:t>A </a:t>
            </a:r>
            <a:r>
              <a:rPr lang="en-US" dirty="0"/>
              <a:t>generator has parameters, it can be called and it generates a sequence of numbers</a:t>
            </a:r>
            <a:r>
              <a:rPr lang="en-US" dirty="0" smtClean="0"/>
              <a:t>.</a:t>
            </a:r>
          </a:p>
          <a:p>
            <a:r>
              <a:rPr lang="en-US" dirty="0" smtClean="0"/>
              <a:t>But </a:t>
            </a:r>
            <a:r>
              <a:rPr lang="en-US" dirty="0"/>
              <a:t>unlike functions, which return a whole array, a generator yields one value at a time. This requires less memory.</a:t>
            </a:r>
            <a:endParaRPr lang="en-IN" dirty="0"/>
          </a:p>
        </p:txBody>
      </p:sp>
      <p:sp>
        <p:nvSpPr>
          <p:cNvPr id="3" name="Title 2"/>
          <p:cNvSpPr>
            <a:spLocks noGrp="1"/>
          </p:cNvSpPr>
          <p:nvPr>
            <p:ph type="title"/>
          </p:nvPr>
        </p:nvSpPr>
        <p:spPr/>
        <p:txBody>
          <a:bodyPr/>
          <a:lstStyle/>
          <a:p>
            <a:r>
              <a:rPr lang="en-IN" dirty="0" smtClean="0"/>
              <a:t>Generators</a:t>
            </a:r>
            <a:endParaRPr lang="en-IN" dirty="0"/>
          </a:p>
        </p:txBody>
      </p:sp>
    </p:spTree>
    <p:extLst>
      <p:ext uri="{BB962C8B-B14F-4D97-AF65-F5344CB8AC3E}">
        <p14:creationId xmlns:p14="http://schemas.microsoft.com/office/powerpoint/2010/main" val="34871671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Generators in Python:</a:t>
            </a:r>
          </a:p>
          <a:p>
            <a:endParaRPr lang="en-US" dirty="0"/>
          </a:p>
          <a:p>
            <a:r>
              <a:rPr lang="en-US" dirty="0"/>
              <a:t>Are defined with the </a:t>
            </a:r>
            <a:r>
              <a:rPr lang="en-US" dirty="0" err="1"/>
              <a:t>def</a:t>
            </a:r>
            <a:r>
              <a:rPr lang="en-US" dirty="0"/>
              <a:t> keyword</a:t>
            </a:r>
          </a:p>
          <a:p>
            <a:r>
              <a:rPr lang="en-US" dirty="0"/>
              <a:t>Use the yield keyword</a:t>
            </a:r>
          </a:p>
          <a:p>
            <a:r>
              <a:rPr lang="en-US" dirty="0"/>
              <a:t>May use several yield keywords</a:t>
            </a:r>
          </a:p>
          <a:p>
            <a:r>
              <a:rPr lang="en-US" dirty="0"/>
              <a:t>Return an iterator</a:t>
            </a:r>
            <a:endParaRPr lang="en-IN" dirty="0"/>
          </a:p>
        </p:txBody>
      </p:sp>
      <p:sp>
        <p:nvSpPr>
          <p:cNvPr id="3" name="Title 2"/>
          <p:cNvSpPr>
            <a:spLocks noGrp="1"/>
          </p:cNvSpPr>
          <p:nvPr>
            <p:ph type="title"/>
          </p:nvPr>
        </p:nvSpPr>
        <p:spPr/>
        <p:txBody>
          <a:bodyPr/>
          <a:lstStyle/>
          <a:p>
            <a:r>
              <a:rPr lang="en-IN" dirty="0" smtClean="0"/>
              <a:t>Generators</a:t>
            </a:r>
            <a:endParaRPr lang="en-IN" dirty="0"/>
          </a:p>
        </p:txBody>
      </p:sp>
    </p:spTree>
    <p:extLst>
      <p:ext uri="{BB962C8B-B14F-4D97-AF65-F5344CB8AC3E}">
        <p14:creationId xmlns:p14="http://schemas.microsoft.com/office/powerpoint/2010/main" val="27963538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While creating a Python Generator, we use function. But to create an iterator in Python we use </a:t>
            </a:r>
            <a:r>
              <a:rPr lang="en-US" dirty="0" err="1"/>
              <a:t>iter</a:t>
            </a:r>
            <a:r>
              <a:rPr lang="en-US" dirty="0"/>
              <a:t>() and next() functions.</a:t>
            </a:r>
          </a:p>
          <a:p>
            <a:r>
              <a:rPr lang="en-US" dirty="0"/>
              <a:t>A generator use ‘yield’ keyword which Python iterator doesn't.</a:t>
            </a:r>
          </a:p>
          <a:p>
            <a:r>
              <a:rPr lang="en-US" dirty="0"/>
              <a:t>Python Generator saves the state of local variable every time yield pauses the loop in python. Iterator dose not use local variables. It just needs </a:t>
            </a:r>
            <a:r>
              <a:rPr lang="en-US" dirty="0" err="1"/>
              <a:t>iterable</a:t>
            </a:r>
            <a:r>
              <a:rPr lang="en-US" dirty="0"/>
              <a:t> to iterate on.</a:t>
            </a:r>
          </a:p>
          <a:p>
            <a:r>
              <a:rPr lang="en-US" dirty="0"/>
              <a:t>A generator can have any number of ‘yield’ statement.</a:t>
            </a:r>
          </a:p>
          <a:p>
            <a:r>
              <a:rPr lang="en-US" dirty="0"/>
              <a:t>You cam implement your own iterator using python class. A generator does not need a class.</a:t>
            </a:r>
          </a:p>
          <a:p>
            <a:r>
              <a:rPr lang="en-US" dirty="0"/>
              <a:t>You can either use a Python function or a comprehension to write Python Generator. For iterator you have to use </a:t>
            </a:r>
            <a:r>
              <a:rPr lang="en-US" dirty="0" err="1"/>
              <a:t>iter</a:t>
            </a:r>
            <a:r>
              <a:rPr lang="en-US" dirty="0"/>
              <a:t>() and next() functions.</a:t>
            </a:r>
          </a:p>
          <a:p>
            <a:r>
              <a:rPr lang="en-US" dirty="0"/>
              <a:t>We can write fast and compact code with Python Generator. This is an advantage over python iterators. They are also simpler to code than iterators.</a:t>
            </a:r>
            <a:endParaRPr lang="en-IN" dirty="0"/>
          </a:p>
        </p:txBody>
      </p:sp>
      <p:sp>
        <p:nvSpPr>
          <p:cNvPr id="3" name="Title 2"/>
          <p:cNvSpPr>
            <a:spLocks noGrp="1"/>
          </p:cNvSpPr>
          <p:nvPr>
            <p:ph type="title"/>
          </p:nvPr>
        </p:nvSpPr>
        <p:spPr/>
        <p:txBody>
          <a:bodyPr/>
          <a:lstStyle/>
          <a:p>
            <a:r>
              <a:rPr lang="en-IN" dirty="0" smtClean="0"/>
              <a:t>Generators vs Iterators</a:t>
            </a:r>
            <a:endParaRPr lang="en-IN" dirty="0"/>
          </a:p>
        </p:txBody>
      </p:sp>
    </p:spTree>
    <p:extLst>
      <p:ext uri="{BB962C8B-B14F-4D97-AF65-F5344CB8AC3E}">
        <p14:creationId xmlns:p14="http://schemas.microsoft.com/office/powerpoint/2010/main" val="37277645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Generators vs Iterators</a:t>
            </a:r>
            <a:endParaRPr lang="en-IN" dirty="0"/>
          </a:p>
        </p:txBody>
      </p:sp>
      <p:pic>
        <p:nvPicPr>
          <p:cNvPr id="46082" name="Picture 2" descr="https://nvie.com/img/relationshi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0"/>
            <a:ext cx="8229600" cy="371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4754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Collections in Python are containers that are used to store collections of data, for example, list, </a:t>
            </a:r>
            <a:r>
              <a:rPr lang="en-US" dirty="0" err="1"/>
              <a:t>dict</a:t>
            </a:r>
            <a:r>
              <a:rPr lang="en-US" dirty="0"/>
              <a:t>, set, tuple etc. </a:t>
            </a:r>
            <a:endParaRPr lang="en-US" dirty="0" smtClean="0"/>
          </a:p>
          <a:p>
            <a:r>
              <a:rPr lang="en-US" dirty="0" smtClean="0"/>
              <a:t>These </a:t>
            </a:r>
            <a:r>
              <a:rPr lang="en-US" dirty="0"/>
              <a:t>are built-in collections</a:t>
            </a:r>
            <a:r>
              <a:rPr lang="en-US" dirty="0" smtClean="0"/>
              <a:t>.</a:t>
            </a:r>
          </a:p>
          <a:p>
            <a:r>
              <a:rPr lang="en-US" dirty="0" smtClean="0"/>
              <a:t>Several </a:t>
            </a:r>
            <a:r>
              <a:rPr lang="en-US" dirty="0"/>
              <a:t>modules have been developed that provide additional data structures to store collections of data. </a:t>
            </a:r>
            <a:endParaRPr lang="en-US" dirty="0" smtClean="0"/>
          </a:p>
          <a:p>
            <a:r>
              <a:rPr lang="en-US" dirty="0" smtClean="0"/>
              <a:t>One </a:t>
            </a:r>
            <a:r>
              <a:rPr lang="en-US" dirty="0"/>
              <a:t>such module is the Python collections module.</a:t>
            </a:r>
            <a:endParaRPr lang="en-IN" dirty="0"/>
          </a:p>
        </p:txBody>
      </p:sp>
      <p:sp>
        <p:nvSpPr>
          <p:cNvPr id="3" name="Title 2"/>
          <p:cNvSpPr>
            <a:spLocks noGrp="1"/>
          </p:cNvSpPr>
          <p:nvPr>
            <p:ph type="title"/>
          </p:nvPr>
        </p:nvSpPr>
        <p:spPr/>
        <p:txBody>
          <a:bodyPr/>
          <a:lstStyle/>
          <a:p>
            <a:r>
              <a:rPr lang="en-IN" dirty="0" smtClean="0"/>
              <a:t>Collections Framework</a:t>
            </a:r>
            <a:endParaRPr lang="en-IN" dirty="0"/>
          </a:p>
        </p:txBody>
      </p:sp>
    </p:spTree>
    <p:extLst>
      <p:ext uri="{BB962C8B-B14F-4D97-AF65-F5344CB8AC3E}">
        <p14:creationId xmlns:p14="http://schemas.microsoft.com/office/powerpoint/2010/main" val="24829116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Counter</a:t>
            </a:r>
          </a:p>
          <a:p>
            <a:r>
              <a:rPr lang="en-US" dirty="0" err="1"/>
              <a:t>defaultdict</a:t>
            </a:r>
            <a:endParaRPr lang="en-US" dirty="0"/>
          </a:p>
          <a:p>
            <a:r>
              <a:rPr lang="en-US" dirty="0" err="1"/>
              <a:t>OrderedDict</a:t>
            </a:r>
            <a:endParaRPr lang="en-US" dirty="0"/>
          </a:p>
          <a:p>
            <a:r>
              <a:rPr lang="en-US" dirty="0" err="1"/>
              <a:t>deque</a:t>
            </a:r>
            <a:endParaRPr lang="en-US" dirty="0"/>
          </a:p>
          <a:p>
            <a:r>
              <a:rPr lang="en-US" dirty="0" err="1"/>
              <a:t>ChainMap</a:t>
            </a:r>
            <a:endParaRPr lang="en-US" dirty="0"/>
          </a:p>
          <a:p>
            <a:r>
              <a:rPr lang="en-US" dirty="0" err="1"/>
              <a:t>namedtuple</a:t>
            </a:r>
            <a:r>
              <a:rPr lang="en-US" dirty="0"/>
              <a:t>()</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31343018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Counter</a:t>
            </a:r>
          </a:p>
          <a:p>
            <a:r>
              <a:rPr lang="en-US" dirty="0"/>
              <a:t>Counter is a subclass of dictionary object. </a:t>
            </a:r>
            <a:endParaRPr lang="en-US" dirty="0" smtClean="0"/>
          </a:p>
          <a:p>
            <a:r>
              <a:rPr lang="en-US" dirty="0" smtClean="0"/>
              <a:t>The </a:t>
            </a:r>
            <a:r>
              <a:rPr lang="en-US" dirty="0"/>
              <a:t>Counter() function in collections module takes an </a:t>
            </a:r>
            <a:r>
              <a:rPr lang="en-US" dirty="0" err="1"/>
              <a:t>iterable</a:t>
            </a:r>
            <a:r>
              <a:rPr lang="en-US" dirty="0"/>
              <a:t> or a mapping as the argument and returns a Dictionary. </a:t>
            </a:r>
            <a:endParaRPr lang="en-US" dirty="0" smtClean="0"/>
          </a:p>
          <a:p>
            <a:r>
              <a:rPr lang="en-US" dirty="0" smtClean="0"/>
              <a:t>In </a:t>
            </a:r>
            <a:r>
              <a:rPr lang="en-US" dirty="0"/>
              <a:t>this dictionary, a key is an element in the </a:t>
            </a:r>
            <a:r>
              <a:rPr lang="en-US" dirty="0" err="1"/>
              <a:t>iterable</a:t>
            </a:r>
            <a:r>
              <a:rPr lang="en-US" dirty="0"/>
              <a:t> or the mapping and value is the number of times that element exists in the </a:t>
            </a:r>
            <a:r>
              <a:rPr lang="en-US" dirty="0" err="1"/>
              <a:t>iterable</a:t>
            </a:r>
            <a:r>
              <a:rPr lang="en-US" dirty="0"/>
              <a:t> or the mapping.</a:t>
            </a:r>
          </a:p>
          <a:p>
            <a:r>
              <a:rPr lang="en-US" dirty="0" smtClean="0"/>
              <a:t>You </a:t>
            </a:r>
            <a:r>
              <a:rPr lang="en-US" dirty="0"/>
              <a:t>have to import the Counter class before you can create a counter instance.</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20876820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Counter</a:t>
            </a:r>
          </a:p>
          <a:p>
            <a:r>
              <a:rPr lang="en-US" dirty="0"/>
              <a:t>Counter is a subclass of dictionary object. </a:t>
            </a:r>
            <a:endParaRPr lang="en-US" dirty="0" smtClean="0"/>
          </a:p>
          <a:p>
            <a:r>
              <a:rPr lang="en-US" dirty="0" smtClean="0"/>
              <a:t>The </a:t>
            </a:r>
            <a:r>
              <a:rPr lang="en-US" dirty="0"/>
              <a:t>Counter() function in collections module takes an </a:t>
            </a:r>
            <a:r>
              <a:rPr lang="en-US" dirty="0" err="1"/>
              <a:t>iterable</a:t>
            </a:r>
            <a:r>
              <a:rPr lang="en-US" dirty="0"/>
              <a:t> or a mapping as the argument and returns a Dictionary. </a:t>
            </a:r>
            <a:endParaRPr lang="en-US" dirty="0" smtClean="0"/>
          </a:p>
          <a:p>
            <a:r>
              <a:rPr lang="en-US" dirty="0" smtClean="0"/>
              <a:t>In </a:t>
            </a:r>
            <a:r>
              <a:rPr lang="en-US" dirty="0"/>
              <a:t>this dictionary, a key is an element in the </a:t>
            </a:r>
            <a:r>
              <a:rPr lang="en-US" dirty="0" err="1"/>
              <a:t>iterable</a:t>
            </a:r>
            <a:r>
              <a:rPr lang="en-US" dirty="0"/>
              <a:t> or the mapping and value is the number of times that element exists in the </a:t>
            </a:r>
            <a:r>
              <a:rPr lang="en-US" dirty="0" err="1"/>
              <a:t>iterable</a:t>
            </a:r>
            <a:r>
              <a:rPr lang="en-US" dirty="0"/>
              <a:t> or the mapping.</a:t>
            </a:r>
          </a:p>
          <a:p>
            <a:r>
              <a:rPr lang="en-US" dirty="0" smtClean="0"/>
              <a:t>You </a:t>
            </a:r>
            <a:r>
              <a:rPr lang="en-US" dirty="0"/>
              <a:t>have to import the Counter class before you can create a counter instance.</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6025625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dirty="0" err="1"/>
              <a:t>defaultdict</a:t>
            </a:r>
            <a:endParaRPr lang="en-US" dirty="0"/>
          </a:p>
          <a:p>
            <a:r>
              <a:rPr lang="en-US" dirty="0"/>
              <a:t>The </a:t>
            </a:r>
            <a:r>
              <a:rPr lang="en-US" dirty="0" err="1"/>
              <a:t>defaultdict</a:t>
            </a:r>
            <a:r>
              <a:rPr lang="en-US" dirty="0"/>
              <a:t> works exactly like a python dictionary, except for it does not throw </a:t>
            </a:r>
            <a:r>
              <a:rPr lang="en-US" dirty="0" err="1"/>
              <a:t>KeyError</a:t>
            </a:r>
            <a:r>
              <a:rPr lang="en-US" dirty="0"/>
              <a:t> when you try to access a non-existent key</a:t>
            </a:r>
            <a:r>
              <a:rPr lang="en-US" dirty="0" smtClean="0"/>
              <a:t>.</a:t>
            </a:r>
            <a:endParaRPr lang="en-US" dirty="0"/>
          </a:p>
          <a:p>
            <a:r>
              <a:rPr lang="en-US" dirty="0"/>
              <a:t>Instead, it initializes the key with the element of the data type that you pass as an argument at the creation of </a:t>
            </a:r>
            <a:r>
              <a:rPr lang="en-US" dirty="0" err="1"/>
              <a:t>defaultdict</a:t>
            </a:r>
            <a:r>
              <a:rPr lang="en-US" dirty="0"/>
              <a:t>. The data type is called </a:t>
            </a:r>
            <a:r>
              <a:rPr lang="en-US" dirty="0" err="1"/>
              <a:t>default_factory</a:t>
            </a:r>
            <a:r>
              <a:rPr lang="en-US" dirty="0"/>
              <a:t>.</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35357333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Literals are the simplest form of pattern matching in regular expressions.</a:t>
            </a:r>
            <a:endParaRPr lang="en-US" dirty="0" smtClean="0"/>
          </a:p>
          <a:p>
            <a:r>
              <a:rPr lang="en-US" dirty="0" smtClean="0"/>
              <a:t>They </a:t>
            </a:r>
            <a:r>
              <a:rPr lang="en-US" dirty="0"/>
              <a:t>will simply succeed whenever that literal is found.</a:t>
            </a:r>
          </a:p>
          <a:p>
            <a:r>
              <a:rPr lang="en-US" dirty="0"/>
              <a:t>If we apply the regular expression /fox/ to search the phrase The quick brown </a:t>
            </a:r>
            <a:r>
              <a:rPr lang="en-US" dirty="0" smtClean="0"/>
              <a:t>fox jumps </a:t>
            </a:r>
            <a:r>
              <a:rPr lang="en-US" dirty="0"/>
              <a:t>over the lazy dog, we will find one match</a:t>
            </a:r>
            <a:r>
              <a:rPr lang="en-US" dirty="0" smtClean="0"/>
              <a:t>:</a:t>
            </a:r>
          </a:p>
          <a:p>
            <a:endParaRPr lang="en-IN" dirty="0"/>
          </a:p>
        </p:txBody>
      </p:sp>
      <p:sp>
        <p:nvSpPr>
          <p:cNvPr id="3" name="Title 2"/>
          <p:cNvSpPr>
            <a:spLocks noGrp="1"/>
          </p:cNvSpPr>
          <p:nvPr>
            <p:ph type="title"/>
          </p:nvPr>
        </p:nvSpPr>
        <p:spPr/>
        <p:txBody>
          <a:bodyPr/>
          <a:lstStyle/>
          <a:p>
            <a:r>
              <a:rPr lang="en-IN" dirty="0" smtClean="0"/>
              <a:t>Regular Expressions - Literals</a:t>
            </a:r>
            <a:endParaRPr lang="en-IN" dirty="0"/>
          </a:p>
        </p:txBody>
      </p:sp>
      <p:pic>
        <p:nvPicPr>
          <p:cNvPr id="4" name="Picture 3"/>
          <p:cNvPicPr>
            <a:picLocks noChangeAspect="1"/>
          </p:cNvPicPr>
          <p:nvPr/>
        </p:nvPicPr>
        <p:blipFill>
          <a:blip r:embed="rId2"/>
          <a:stretch>
            <a:fillRect/>
          </a:stretch>
        </p:blipFill>
        <p:spPr>
          <a:xfrm>
            <a:off x="1447801" y="4876800"/>
            <a:ext cx="5074468" cy="1436601"/>
          </a:xfrm>
          <a:prstGeom prst="rect">
            <a:avLst/>
          </a:prstGeom>
        </p:spPr>
      </p:pic>
    </p:spTree>
    <p:extLst>
      <p:ext uri="{BB962C8B-B14F-4D97-AF65-F5344CB8AC3E}">
        <p14:creationId xmlns:p14="http://schemas.microsoft.com/office/powerpoint/2010/main" val="26310821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dirty="0" err="1"/>
              <a:t>OrderedDict</a:t>
            </a:r>
            <a:endParaRPr lang="en-US" dirty="0"/>
          </a:p>
          <a:p>
            <a:r>
              <a:rPr lang="en-US" dirty="0" err="1"/>
              <a:t>OrderedDict</a:t>
            </a:r>
            <a:r>
              <a:rPr lang="en-US" dirty="0"/>
              <a:t> is a dictionary where keys maintain the order in which they are inserted, which means if you change the value of a key later, it will not change the position of </a:t>
            </a:r>
            <a:r>
              <a:rPr lang="en-US" dirty="0" smtClean="0"/>
              <a:t>the </a:t>
            </a:r>
            <a:r>
              <a:rPr lang="en-US" dirty="0"/>
              <a:t>key</a:t>
            </a:r>
            <a:r>
              <a:rPr lang="en-US" dirty="0" smtClean="0"/>
              <a:t>.</a:t>
            </a:r>
          </a:p>
          <a:p>
            <a:endParaRPr lang="en-US" dirty="0"/>
          </a:p>
          <a:p>
            <a:r>
              <a:rPr lang="en-US" dirty="0"/>
              <a:t>The </a:t>
            </a:r>
            <a:r>
              <a:rPr lang="en-US" dirty="0" err="1" smtClean="0"/>
              <a:t>deque</a:t>
            </a:r>
            <a:r>
              <a:rPr lang="en-US" dirty="0" smtClean="0"/>
              <a:t> (Double Ended Queue)</a:t>
            </a:r>
            <a:endParaRPr lang="en-US" dirty="0"/>
          </a:p>
          <a:p>
            <a:r>
              <a:rPr lang="en-US" dirty="0"/>
              <a:t>The </a:t>
            </a:r>
            <a:r>
              <a:rPr lang="en-US" dirty="0" err="1"/>
              <a:t>deque</a:t>
            </a:r>
            <a:r>
              <a:rPr lang="en-US" dirty="0"/>
              <a:t> is a list optimized for inserting and removing items.</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15196786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a:t>
            </a:r>
            <a:r>
              <a:rPr lang="en-US" dirty="0" err="1"/>
              <a:t>ChainMap</a:t>
            </a:r>
            <a:endParaRPr lang="en-US" dirty="0"/>
          </a:p>
          <a:p>
            <a:r>
              <a:rPr lang="en-US" dirty="0" err="1"/>
              <a:t>ChainMap</a:t>
            </a:r>
            <a:r>
              <a:rPr lang="en-US" dirty="0"/>
              <a:t> is used to combine several dictionaries or mappings. It returns a list of dictionaries</a:t>
            </a:r>
            <a:r>
              <a:rPr lang="en-US" dirty="0" smtClean="0"/>
              <a:t>.</a:t>
            </a:r>
          </a:p>
          <a:p>
            <a:endParaRPr lang="en-US" dirty="0"/>
          </a:p>
          <a:p>
            <a:r>
              <a:rPr lang="en-US" dirty="0"/>
              <a:t>The </a:t>
            </a:r>
            <a:r>
              <a:rPr lang="en-US" dirty="0" err="1"/>
              <a:t>namedtuple</a:t>
            </a:r>
            <a:r>
              <a:rPr lang="en-US" dirty="0"/>
              <a:t>()</a:t>
            </a:r>
          </a:p>
          <a:p>
            <a:r>
              <a:rPr lang="en-US" dirty="0"/>
              <a:t>The </a:t>
            </a:r>
            <a:r>
              <a:rPr lang="en-US" dirty="0" err="1"/>
              <a:t>namedtuple</a:t>
            </a:r>
            <a:r>
              <a:rPr lang="en-US" dirty="0"/>
              <a:t>() returns a tuple with names for each position in the tuple. </a:t>
            </a:r>
            <a:endParaRPr lang="en-US" dirty="0" smtClean="0"/>
          </a:p>
          <a:p>
            <a:r>
              <a:rPr lang="en-US" dirty="0" smtClean="0"/>
              <a:t>One </a:t>
            </a:r>
            <a:r>
              <a:rPr lang="en-US" dirty="0"/>
              <a:t>of the biggest problems with ordinary tuples is that you have to remember the index of each field of a tuple object. </a:t>
            </a:r>
            <a:endParaRPr lang="en-US" dirty="0" smtClean="0"/>
          </a:p>
          <a:p>
            <a:r>
              <a:rPr lang="en-US" dirty="0" smtClean="0"/>
              <a:t>This </a:t>
            </a:r>
            <a:r>
              <a:rPr lang="en-US" dirty="0"/>
              <a:t>is obviously difficult. The </a:t>
            </a:r>
            <a:r>
              <a:rPr lang="en-US" dirty="0" err="1"/>
              <a:t>namedtuple</a:t>
            </a:r>
            <a:r>
              <a:rPr lang="en-US" dirty="0"/>
              <a:t> was introduced to solve this problem.</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22816025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r>
              <a:rPr lang="en-IN" altLang="en-US" smtClean="0">
                <a:ea typeface="ＭＳ Ｐゴシック" panose="020B0600070205080204" pitchFamily="34" charset="-128"/>
              </a:rPr>
              <a:t>Meta class</a:t>
            </a:r>
          </a:p>
        </p:txBody>
      </p:sp>
      <p:sp>
        <p:nvSpPr>
          <p:cNvPr id="169987" name="Content Placeholder 2"/>
          <p:cNvSpPr>
            <a:spLocks noGrp="1"/>
          </p:cNvSpPr>
          <p:nvPr>
            <p:ph idx="4294967295"/>
          </p:nvPr>
        </p:nvSpPr>
        <p:spPr>
          <a:xfrm>
            <a:off x="533400" y="1676400"/>
            <a:ext cx="8077200" cy="4572000"/>
          </a:xfrm>
          <a:prstGeom prst="rect">
            <a:avLst/>
          </a:prstGeom>
        </p:spPr>
        <p:txBody>
          <a:bodyPr/>
          <a:lstStyle/>
          <a:p>
            <a:r>
              <a:rPr lang="en-US" altLang="en-US" smtClean="0">
                <a:ea typeface="ＭＳ Ｐゴシック" panose="020B0600070205080204" pitchFamily="34" charset="-128"/>
              </a:rPr>
              <a:t>A metaclass is a class whose instances are classes. Like an "ordinary" class defines the behavior of the instances of the class, a metaclass defines the behavior of classes and their instances.</a:t>
            </a:r>
          </a:p>
          <a:p>
            <a:endParaRPr lang="en-US" altLang="en-US" smtClean="0">
              <a:ea typeface="ＭＳ Ｐゴシック" panose="020B0600070205080204" pitchFamily="34" charset="-128"/>
            </a:endParaRPr>
          </a:p>
          <a:p>
            <a:r>
              <a:rPr lang="en-US" altLang="en-US" smtClean="0">
                <a:ea typeface="ＭＳ Ｐゴシック" panose="020B0600070205080204" pitchFamily="34" charset="-128"/>
              </a:rPr>
              <a:t>Metaclasses are not supported by every object oriented programming language. Those programming language, which support metaclasses, considerably vary in way the implement them. Python is supporting them</a:t>
            </a:r>
            <a:endParaRPr lang="en-IN" altLang="en-US" smtClean="0">
              <a:ea typeface="ＭＳ Ｐゴシック" panose="020B0600070205080204" pitchFamily="34" charset="-128"/>
            </a:endParaRPr>
          </a:p>
        </p:txBody>
      </p:sp>
      <p:sp>
        <p:nvSpPr>
          <p:cNvPr id="169988"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6998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5130ACE-ABA9-498F-83EE-519BBED84747}" type="slidenum">
              <a:rPr lang="en-US" altLang="en-US" sz="1400" smtClean="0"/>
              <a:pPr>
                <a:spcBef>
                  <a:spcPct val="0"/>
                </a:spcBef>
                <a:buFontTx/>
                <a:buNone/>
              </a:pPr>
              <a:t>72</a:t>
            </a:fld>
            <a:endParaRPr lang="en-US" altLang="en-US" sz="1400" smtClean="0"/>
          </a:p>
        </p:txBody>
      </p:sp>
    </p:spTree>
    <p:extLst>
      <p:ext uri="{BB962C8B-B14F-4D97-AF65-F5344CB8AC3E}">
        <p14:creationId xmlns:p14="http://schemas.microsoft.com/office/powerpoint/2010/main" val="23841612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r>
              <a:rPr lang="en-IN" altLang="en-US" smtClean="0">
                <a:ea typeface="ＭＳ Ｐゴシック" panose="020B0600070205080204" pitchFamily="34" charset="-128"/>
              </a:rPr>
              <a:t>Meta Class</a:t>
            </a:r>
          </a:p>
        </p:txBody>
      </p:sp>
      <p:sp>
        <p:nvSpPr>
          <p:cNvPr id="171011" name="Content Placeholder 2"/>
          <p:cNvSpPr>
            <a:spLocks noGrp="1"/>
          </p:cNvSpPr>
          <p:nvPr>
            <p:ph idx="4294967295"/>
          </p:nvPr>
        </p:nvSpPr>
        <p:spPr>
          <a:xfrm>
            <a:off x="533400" y="1676400"/>
            <a:ext cx="8077200" cy="4572000"/>
          </a:xfrm>
          <a:prstGeom prst="rect">
            <a:avLst/>
          </a:prstGeom>
        </p:spPr>
        <p:txBody>
          <a:bodyPr>
            <a:normAutofit lnSpcReduction="10000"/>
          </a:bodyPr>
          <a:lstStyle/>
          <a:p>
            <a:r>
              <a:rPr lang="en-US" altLang="en-US" smtClean="0">
                <a:ea typeface="ＭＳ Ｐゴシック" panose="020B0600070205080204" pitchFamily="34" charset="-128"/>
              </a:rPr>
              <a:t>There are numerous use cases for metaclasses. Just to name a few:</a:t>
            </a:r>
          </a:p>
          <a:p>
            <a:r>
              <a:rPr lang="en-US" altLang="en-US" smtClean="0">
                <a:ea typeface="ＭＳ Ｐゴシック" panose="020B0600070205080204" pitchFamily="34" charset="-128"/>
              </a:rPr>
              <a:t>logging and profiling</a:t>
            </a:r>
          </a:p>
          <a:p>
            <a:r>
              <a:rPr lang="en-US" altLang="en-US" smtClean="0">
                <a:ea typeface="ＭＳ Ｐゴシック" panose="020B0600070205080204" pitchFamily="34" charset="-128"/>
              </a:rPr>
              <a:t>interface checking</a:t>
            </a:r>
          </a:p>
          <a:p>
            <a:r>
              <a:rPr lang="en-US" altLang="en-US" smtClean="0">
                <a:ea typeface="ＭＳ Ｐゴシック" panose="020B0600070205080204" pitchFamily="34" charset="-128"/>
              </a:rPr>
              <a:t>registering classes at creation time</a:t>
            </a:r>
          </a:p>
          <a:p>
            <a:r>
              <a:rPr lang="en-US" altLang="en-US" smtClean="0">
                <a:ea typeface="ＭＳ Ｐゴシック" panose="020B0600070205080204" pitchFamily="34" charset="-128"/>
              </a:rPr>
              <a:t>automatically adding new methods</a:t>
            </a:r>
          </a:p>
          <a:p>
            <a:r>
              <a:rPr lang="en-US" altLang="en-US" smtClean="0">
                <a:ea typeface="ＭＳ Ｐゴシック" panose="020B0600070205080204" pitchFamily="34" charset="-128"/>
              </a:rPr>
              <a:t>automatic property creation</a:t>
            </a:r>
          </a:p>
          <a:p>
            <a:r>
              <a:rPr lang="en-US" altLang="en-US" smtClean="0">
                <a:ea typeface="ＭＳ Ｐゴシック" panose="020B0600070205080204" pitchFamily="34" charset="-128"/>
              </a:rPr>
              <a:t>proxies</a:t>
            </a:r>
          </a:p>
          <a:p>
            <a:r>
              <a:rPr lang="en-US" altLang="en-US" smtClean="0">
                <a:ea typeface="ＭＳ Ｐゴシック" panose="020B0600070205080204" pitchFamily="34" charset="-128"/>
              </a:rPr>
              <a:t>automatic resource locking/synchronization.</a:t>
            </a:r>
            <a:endParaRPr lang="en-IN" altLang="en-US" smtClean="0">
              <a:ea typeface="ＭＳ Ｐゴシック" panose="020B0600070205080204" pitchFamily="34" charset="-128"/>
            </a:endParaRPr>
          </a:p>
        </p:txBody>
      </p:sp>
      <p:sp>
        <p:nvSpPr>
          <p:cNvPr id="171012"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1013"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9AB3F29-61C9-4B02-87D3-4C620748446E}" type="slidenum">
              <a:rPr lang="en-US" altLang="en-US" sz="1400" smtClean="0"/>
              <a:pPr>
                <a:spcBef>
                  <a:spcPct val="0"/>
                </a:spcBef>
                <a:buFontTx/>
                <a:buNone/>
              </a:pPr>
              <a:t>73</a:t>
            </a:fld>
            <a:endParaRPr lang="en-US" altLang="en-US" sz="1400" smtClean="0"/>
          </a:p>
        </p:txBody>
      </p:sp>
    </p:spTree>
    <p:extLst>
      <p:ext uri="{BB962C8B-B14F-4D97-AF65-F5344CB8AC3E}">
        <p14:creationId xmlns:p14="http://schemas.microsoft.com/office/powerpoint/2010/main" val="26266078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r>
              <a:rPr lang="en-IN" altLang="en-US" smtClean="0">
                <a:ea typeface="ＭＳ Ｐゴシック" panose="020B0600070205080204" pitchFamily="34" charset="-128"/>
              </a:rPr>
              <a:t>Meta Class</a:t>
            </a:r>
          </a:p>
        </p:txBody>
      </p:sp>
      <p:sp>
        <p:nvSpPr>
          <p:cNvPr id="172035"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203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DCCC77F-6283-4C71-917F-F16DC26333BD}" type="slidenum">
              <a:rPr lang="en-US" altLang="en-US" sz="1400" smtClean="0"/>
              <a:pPr>
                <a:spcBef>
                  <a:spcPct val="0"/>
                </a:spcBef>
                <a:buFontTx/>
                <a:buNone/>
              </a:pPr>
              <a:t>74</a:t>
            </a:fld>
            <a:endParaRPr lang="en-US" altLang="en-US" sz="1400" smtClean="0"/>
          </a:p>
        </p:txBody>
      </p:sp>
      <p:pic>
        <p:nvPicPr>
          <p:cNvPr id="172037" name="Picture 2" descr="Python class 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89138"/>
            <a:ext cx="1476375"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29631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IN" altLang="en-US" smtClean="0">
                <a:ea typeface="ＭＳ Ｐゴシック" panose="020B0600070205080204" pitchFamily="34" charset="-128"/>
              </a:rPr>
              <a:t>Dynamic Meta class</a:t>
            </a:r>
          </a:p>
        </p:txBody>
      </p:sp>
      <p:sp>
        <p:nvSpPr>
          <p:cNvPr id="173059" name="Content Placeholder 2"/>
          <p:cNvSpPr>
            <a:spLocks noGrp="1"/>
          </p:cNvSpPr>
          <p:nvPr>
            <p:ph idx="4294967295"/>
          </p:nvPr>
        </p:nvSpPr>
        <p:spPr>
          <a:xfrm>
            <a:off x="533400" y="1676400"/>
            <a:ext cx="8077200" cy="4572000"/>
          </a:xfrm>
          <a:prstGeom prst="rect">
            <a:avLst/>
          </a:prstGeom>
        </p:spPr>
        <p:txBody>
          <a:bodyPr>
            <a:normAutofit lnSpcReduction="10000"/>
          </a:bodyPr>
          <a:lstStyle/>
          <a:p>
            <a:r>
              <a:rPr lang="en-IN" altLang="en-US" smtClean="0">
                <a:ea typeface="ＭＳ Ｐゴシック" panose="020B0600070205080204" pitchFamily="34" charset="-128"/>
              </a:rPr>
              <a:t>&gt;&gt;&gt; type(3)</a:t>
            </a:r>
          </a:p>
          <a:p>
            <a:r>
              <a:rPr lang="en-IN" altLang="en-US" smtClean="0">
                <a:ea typeface="ＭＳ Ｐゴシック" panose="020B0600070205080204" pitchFamily="34" charset="-128"/>
              </a:rPr>
              <a:t>&lt;class 'int'&gt;</a:t>
            </a:r>
          </a:p>
          <a:p>
            <a:endParaRPr lang="en-IN" altLang="en-US" smtClean="0">
              <a:ea typeface="ＭＳ Ｐゴシック" panose="020B0600070205080204" pitchFamily="34" charset="-128"/>
            </a:endParaRPr>
          </a:p>
          <a:p>
            <a:r>
              <a:rPr lang="en-IN" altLang="en-US" smtClean="0">
                <a:ea typeface="ＭＳ Ｐゴシック" panose="020B0600070205080204" pitchFamily="34" charset="-128"/>
              </a:rPr>
              <a:t>&gt;&gt;&gt; type(['foo', 'bar', 'baz'])</a:t>
            </a:r>
          </a:p>
          <a:p>
            <a:r>
              <a:rPr lang="en-IN" altLang="en-US" smtClean="0">
                <a:ea typeface="ＭＳ Ｐゴシック" panose="020B0600070205080204" pitchFamily="34" charset="-128"/>
              </a:rPr>
              <a:t>&lt;class 'list'&gt;</a:t>
            </a:r>
          </a:p>
          <a:p>
            <a:endParaRPr lang="en-IN" altLang="en-US" smtClean="0">
              <a:ea typeface="ＭＳ Ｐゴシック" panose="020B0600070205080204" pitchFamily="34" charset="-128"/>
            </a:endParaRPr>
          </a:p>
          <a:p>
            <a:r>
              <a:rPr lang="en-IN" altLang="en-US" smtClean="0">
                <a:ea typeface="ＭＳ Ｐゴシック" panose="020B0600070205080204" pitchFamily="34" charset="-128"/>
              </a:rPr>
              <a:t>&gt;&gt;&gt; t = (1, 2, 3, 4, 5)</a:t>
            </a:r>
          </a:p>
          <a:p>
            <a:r>
              <a:rPr lang="en-IN" altLang="en-US" smtClean="0">
                <a:ea typeface="ＭＳ Ｐゴシック" panose="020B0600070205080204" pitchFamily="34" charset="-128"/>
              </a:rPr>
              <a:t>&gt;&gt;&gt; type(t)</a:t>
            </a:r>
          </a:p>
          <a:p>
            <a:r>
              <a:rPr lang="en-IN" altLang="en-US" smtClean="0">
                <a:ea typeface="ＭＳ Ｐゴシック" panose="020B0600070205080204" pitchFamily="34" charset="-128"/>
              </a:rPr>
              <a:t>&lt;class 'tuple'&gt;</a:t>
            </a:r>
          </a:p>
        </p:txBody>
      </p:sp>
      <p:sp>
        <p:nvSpPr>
          <p:cNvPr id="173060"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3061"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4A45785-67A0-4A81-9D0F-029378F2DDE8}" type="slidenum">
              <a:rPr lang="en-US" altLang="en-US" sz="1400" smtClean="0"/>
              <a:pPr>
                <a:spcBef>
                  <a:spcPct val="0"/>
                </a:spcBef>
                <a:buFontTx/>
                <a:buNone/>
              </a:pPr>
              <a:t>75</a:t>
            </a:fld>
            <a:endParaRPr lang="en-US" altLang="en-US" sz="1400" smtClean="0"/>
          </a:p>
        </p:txBody>
      </p:sp>
    </p:spTree>
    <p:extLst>
      <p:ext uri="{BB962C8B-B14F-4D97-AF65-F5344CB8AC3E}">
        <p14:creationId xmlns:p14="http://schemas.microsoft.com/office/powerpoint/2010/main" val="17969304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r>
              <a:rPr lang="en-IN" altLang="en-US" smtClean="0">
                <a:ea typeface="ＭＳ Ｐゴシック" panose="020B0600070205080204" pitchFamily="34" charset="-128"/>
              </a:rPr>
              <a:t>Dynamic Meta class</a:t>
            </a:r>
          </a:p>
        </p:txBody>
      </p:sp>
      <p:sp>
        <p:nvSpPr>
          <p:cNvPr id="174083" name="Content Placeholder 2"/>
          <p:cNvSpPr>
            <a:spLocks noGrp="1"/>
          </p:cNvSpPr>
          <p:nvPr>
            <p:ph idx="4294967295"/>
          </p:nvPr>
        </p:nvSpPr>
        <p:spPr>
          <a:xfrm>
            <a:off x="533400" y="1676400"/>
            <a:ext cx="8077200" cy="4572000"/>
          </a:xfrm>
          <a:prstGeom prst="rect">
            <a:avLst/>
          </a:prstGeom>
        </p:spPr>
        <p:txBody>
          <a:bodyPr/>
          <a:lstStyle/>
          <a:p>
            <a:endParaRPr lang="en-IN" altLang="en-US" smtClean="0">
              <a:ea typeface="ＭＳ Ｐゴシック" panose="020B0600070205080204" pitchFamily="34" charset="-128"/>
            </a:endParaRPr>
          </a:p>
          <a:p>
            <a:r>
              <a:rPr lang="en-IN" altLang="en-US" smtClean="0">
                <a:ea typeface="ＭＳ Ｐゴシック" panose="020B0600070205080204" pitchFamily="34" charset="-128"/>
              </a:rPr>
              <a:t>&gt;&gt;&gt; class Foo:</a:t>
            </a:r>
          </a:p>
          <a:p>
            <a:r>
              <a:rPr lang="en-IN" altLang="en-US" smtClean="0">
                <a:ea typeface="ＭＳ Ｐゴシック" panose="020B0600070205080204" pitchFamily="34" charset="-128"/>
              </a:rPr>
              <a:t>...     pass</a:t>
            </a:r>
          </a:p>
          <a:p>
            <a:r>
              <a:rPr lang="en-IN" altLang="en-US" smtClean="0">
                <a:ea typeface="ＭＳ Ｐゴシック" panose="020B0600070205080204" pitchFamily="34" charset="-128"/>
              </a:rPr>
              <a:t>...</a:t>
            </a:r>
          </a:p>
          <a:p>
            <a:r>
              <a:rPr lang="en-IN" altLang="en-US" smtClean="0">
                <a:ea typeface="ＭＳ Ｐゴシック" panose="020B0600070205080204" pitchFamily="34" charset="-128"/>
              </a:rPr>
              <a:t>&gt;&gt;&gt; type(Foo())</a:t>
            </a:r>
          </a:p>
          <a:p>
            <a:r>
              <a:rPr lang="en-IN" altLang="en-US" smtClean="0">
                <a:ea typeface="ＭＳ Ｐゴシック" panose="020B0600070205080204" pitchFamily="34" charset="-128"/>
              </a:rPr>
              <a:t>&lt;class '__main__.Foo'&gt;</a:t>
            </a:r>
          </a:p>
        </p:txBody>
      </p:sp>
      <p:sp>
        <p:nvSpPr>
          <p:cNvPr id="174084"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4085"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AF7DBF9-598D-41AA-8AC2-BA6E1BB14C29}" type="slidenum">
              <a:rPr lang="en-US" altLang="en-US" sz="1400" smtClean="0"/>
              <a:pPr>
                <a:spcBef>
                  <a:spcPct val="0"/>
                </a:spcBef>
                <a:buFontTx/>
                <a:buNone/>
              </a:pPr>
              <a:t>76</a:t>
            </a:fld>
            <a:endParaRPr lang="en-US" altLang="en-US" sz="1400" smtClean="0"/>
          </a:p>
        </p:txBody>
      </p:sp>
    </p:spTree>
    <p:extLst>
      <p:ext uri="{BB962C8B-B14F-4D97-AF65-F5344CB8AC3E}">
        <p14:creationId xmlns:p14="http://schemas.microsoft.com/office/powerpoint/2010/main" val="42501270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IN" altLang="en-US" smtClean="0">
                <a:ea typeface="ＭＳ Ｐゴシック" panose="020B0600070205080204" pitchFamily="34" charset="-128"/>
              </a:rPr>
              <a:t>Dynamic Meta class</a:t>
            </a:r>
          </a:p>
        </p:txBody>
      </p:sp>
      <p:sp>
        <p:nvSpPr>
          <p:cNvPr id="175107" name="Content Placeholder 2"/>
          <p:cNvSpPr>
            <a:spLocks noGrp="1"/>
          </p:cNvSpPr>
          <p:nvPr>
            <p:ph idx="4294967295"/>
          </p:nvPr>
        </p:nvSpPr>
        <p:spPr>
          <a:xfrm>
            <a:off x="533400" y="1676400"/>
            <a:ext cx="8077200" cy="4572000"/>
          </a:xfrm>
          <a:prstGeom prst="rect">
            <a:avLst/>
          </a:prstGeom>
        </p:spPr>
        <p:txBody>
          <a:bodyPr/>
          <a:lstStyle/>
          <a:p>
            <a:r>
              <a:rPr lang="en-US" altLang="en-US" smtClean="0">
                <a:ea typeface="ＭＳ Ｐゴシック" panose="020B0600070205080204" pitchFamily="34" charset="-128"/>
              </a:rPr>
              <a:t>You can also call type() with three arguments—type(&lt;name&gt;, &lt;bases&gt;, &lt;dct&gt;):</a:t>
            </a:r>
          </a:p>
          <a:p>
            <a:r>
              <a:rPr lang="en-US" altLang="en-US" smtClean="0">
                <a:ea typeface="ＭＳ Ｐゴシック" panose="020B0600070205080204" pitchFamily="34" charset="-128"/>
              </a:rPr>
              <a:t>&lt;name&gt; specifies the class name. This becomes the __name__ attribute of the class.</a:t>
            </a:r>
          </a:p>
          <a:p>
            <a:r>
              <a:rPr lang="en-US" altLang="en-US" smtClean="0">
                <a:ea typeface="ＭＳ Ｐゴシック" panose="020B0600070205080204" pitchFamily="34" charset="-128"/>
              </a:rPr>
              <a:t>&lt;bases&gt; specifies a tuple of the base classes from which the class inherits. This becomes the __bases__ attribute of the class.</a:t>
            </a:r>
          </a:p>
          <a:p>
            <a:r>
              <a:rPr lang="en-US" altLang="en-US" smtClean="0">
                <a:ea typeface="ＭＳ Ｐゴシック" panose="020B0600070205080204" pitchFamily="34" charset="-128"/>
              </a:rPr>
              <a:t>&lt;dct&gt; specifies a namespace dictionary containing definitions for the class body. This becomes the __dict__ attribute of the class.</a:t>
            </a:r>
            <a:endParaRPr lang="en-IN" altLang="en-US" smtClean="0">
              <a:ea typeface="ＭＳ Ｐゴシック" panose="020B0600070205080204" pitchFamily="34" charset="-128"/>
            </a:endParaRPr>
          </a:p>
        </p:txBody>
      </p:sp>
      <p:sp>
        <p:nvSpPr>
          <p:cNvPr id="175108"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510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FE82E06-C72F-4322-B161-B8EF71D149E6}" type="slidenum">
              <a:rPr lang="en-US" altLang="en-US" sz="1400" smtClean="0"/>
              <a:pPr>
                <a:spcBef>
                  <a:spcPct val="0"/>
                </a:spcBef>
                <a:buFontTx/>
                <a:buNone/>
              </a:pPr>
              <a:t>77</a:t>
            </a:fld>
            <a:endParaRPr lang="en-US" altLang="en-US" sz="1400" smtClean="0"/>
          </a:p>
        </p:txBody>
      </p:sp>
    </p:spTree>
    <p:extLst>
      <p:ext uri="{BB962C8B-B14F-4D97-AF65-F5344CB8AC3E}">
        <p14:creationId xmlns:p14="http://schemas.microsoft.com/office/powerpoint/2010/main" val="39111697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lang="en-IN" altLang="en-US" smtClean="0">
                <a:ea typeface="ＭＳ Ｐゴシック" panose="020B0600070205080204" pitchFamily="34" charset="-128"/>
              </a:rPr>
              <a:t>Dynamic Meta class</a:t>
            </a:r>
          </a:p>
        </p:txBody>
      </p:sp>
      <p:sp>
        <p:nvSpPr>
          <p:cNvPr id="176131" name="Content Placeholder 2"/>
          <p:cNvSpPr>
            <a:spLocks noGrp="1"/>
          </p:cNvSpPr>
          <p:nvPr>
            <p:ph idx="4294967295"/>
          </p:nvPr>
        </p:nvSpPr>
        <p:spPr>
          <a:xfrm>
            <a:off x="533400" y="1676400"/>
            <a:ext cx="8077200" cy="4572000"/>
          </a:xfrm>
          <a:prstGeom prst="rect">
            <a:avLst/>
          </a:prstGeom>
        </p:spPr>
        <p:txBody>
          <a:bodyPr/>
          <a:lstStyle/>
          <a:p>
            <a:r>
              <a:rPr lang="en-US" altLang="en-US" smtClean="0">
                <a:ea typeface="ＭＳ Ｐゴシック" panose="020B0600070205080204" pitchFamily="34" charset="-128"/>
              </a:rPr>
              <a:t>&gt;&gt;&gt; Bar = type('Bar', (Foo,), dict(attr=100))</a:t>
            </a:r>
          </a:p>
          <a:p>
            <a:r>
              <a:rPr lang="en-US" altLang="en-US" smtClean="0">
                <a:ea typeface="ＭＳ Ｐゴシック" panose="020B0600070205080204" pitchFamily="34" charset="-128"/>
              </a:rPr>
              <a:t>&gt;&gt;&gt; x = Bar()</a:t>
            </a:r>
          </a:p>
          <a:p>
            <a:r>
              <a:rPr lang="en-US" altLang="en-US" smtClean="0">
                <a:ea typeface="ＭＳ Ｐゴシック" panose="020B0600070205080204" pitchFamily="34" charset="-128"/>
              </a:rPr>
              <a:t>&gt;&gt;&gt; x.attr</a:t>
            </a:r>
          </a:p>
          <a:p>
            <a:r>
              <a:rPr lang="en-US" altLang="en-US" smtClean="0">
                <a:ea typeface="ＭＳ Ｐゴシック" panose="020B0600070205080204" pitchFamily="34" charset="-128"/>
              </a:rPr>
              <a:t>100</a:t>
            </a:r>
          </a:p>
          <a:p>
            <a:r>
              <a:rPr lang="en-US" altLang="en-US" smtClean="0">
                <a:ea typeface="ＭＳ Ｐゴシック" panose="020B0600070205080204" pitchFamily="34" charset="-128"/>
              </a:rPr>
              <a:t>&gt;&gt;&gt; x.__class__</a:t>
            </a:r>
          </a:p>
          <a:p>
            <a:r>
              <a:rPr lang="en-US" altLang="en-US" smtClean="0">
                <a:ea typeface="ＭＳ Ｐゴシック" panose="020B0600070205080204" pitchFamily="34" charset="-128"/>
              </a:rPr>
              <a:t>&lt;class '__main__.Bar'&gt;</a:t>
            </a:r>
          </a:p>
          <a:p>
            <a:r>
              <a:rPr lang="en-US" altLang="en-US" smtClean="0">
                <a:ea typeface="ＭＳ Ｐゴシック" panose="020B0600070205080204" pitchFamily="34" charset="-128"/>
              </a:rPr>
              <a:t>&gt;&gt;&gt; x.__class__.__bases__</a:t>
            </a:r>
          </a:p>
          <a:p>
            <a:r>
              <a:rPr lang="en-US" altLang="en-US" smtClean="0">
                <a:ea typeface="ＭＳ Ｐゴシック" panose="020B0600070205080204" pitchFamily="34" charset="-128"/>
              </a:rPr>
              <a:t>(&lt;class '__main__.Foo'&gt;,)</a:t>
            </a:r>
            <a:endParaRPr lang="en-IN" altLang="en-US" smtClean="0">
              <a:ea typeface="ＭＳ Ｐゴシック" panose="020B0600070205080204" pitchFamily="34" charset="-128"/>
            </a:endParaRPr>
          </a:p>
        </p:txBody>
      </p:sp>
      <p:sp>
        <p:nvSpPr>
          <p:cNvPr id="176132"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6133"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F4EFFC8-887B-4D7D-A0B2-81A8C298DD78}" type="slidenum">
              <a:rPr lang="en-US" altLang="en-US" sz="1400" smtClean="0"/>
              <a:pPr>
                <a:spcBef>
                  <a:spcPct val="0"/>
                </a:spcBef>
                <a:buFontTx/>
                <a:buNone/>
              </a:pPr>
              <a:t>78</a:t>
            </a:fld>
            <a:endParaRPr lang="en-US" altLang="en-US" sz="1400" smtClean="0"/>
          </a:p>
        </p:txBody>
      </p:sp>
    </p:spTree>
    <p:extLst>
      <p:ext uri="{BB962C8B-B14F-4D97-AF65-F5344CB8AC3E}">
        <p14:creationId xmlns:p14="http://schemas.microsoft.com/office/powerpoint/2010/main" val="343624424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computing, a process is an instance of a computer program that is being executed. </a:t>
            </a:r>
            <a:endParaRPr lang="en-US" dirty="0" smtClean="0"/>
          </a:p>
          <a:p>
            <a:r>
              <a:rPr lang="en-US" dirty="0" smtClean="0"/>
              <a:t>Any </a:t>
            </a:r>
            <a:r>
              <a:rPr lang="en-US" dirty="0"/>
              <a:t>process has 3 basic components:</a:t>
            </a:r>
          </a:p>
          <a:p>
            <a:r>
              <a:rPr lang="en-US" dirty="0" smtClean="0"/>
              <a:t>An </a:t>
            </a:r>
            <a:r>
              <a:rPr lang="en-US" dirty="0"/>
              <a:t>executable program.</a:t>
            </a:r>
          </a:p>
          <a:p>
            <a:r>
              <a:rPr lang="en-US" dirty="0"/>
              <a:t>The associated data needed by the program (variables, work space, buffers, etc.)</a:t>
            </a:r>
          </a:p>
          <a:p>
            <a:r>
              <a:rPr lang="en-US" dirty="0"/>
              <a:t>The execution context of the program (State of process)</a:t>
            </a:r>
            <a:endParaRPr lang="en-IN" dirty="0"/>
          </a:p>
        </p:txBody>
      </p:sp>
      <p:sp>
        <p:nvSpPr>
          <p:cNvPr id="3" name="Title 2"/>
          <p:cNvSpPr>
            <a:spLocks noGrp="1"/>
          </p:cNvSpPr>
          <p:nvPr>
            <p:ph type="title"/>
          </p:nvPr>
        </p:nvSpPr>
        <p:spPr/>
        <p:txBody>
          <a:bodyPr/>
          <a:lstStyle/>
          <a:p>
            <a:r>
              <a:rPr lang="en-IN" dirty="0" smtClean="0"/>
              <a:t>Threads</a:t>
            </a:r>
            <a:endParaRPr lang="en-IN" dirty="0"/>
          </a:p>
        </p:txBody>
      </p:sp>
    </p:spTree>
    <p:extLst>
      <p:ext uri="{BB962C8B-B14F-4D97-AF65-F5344CB8AC3E}">
        <p14:creationId xmlns:p14="http://schemas.microsoft.com/office/powerpoint/2010/main" val="2046465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However, we can also obtain several results instead of just one, if we apply the</a:t>
            </a:r>
          </a:p>
          <a:p>
            <a:r>
              <a:rPr lang="en-US" dirty="0"/>
              <a:t>regular expression /be/ to the following phrase To be, or not to be:</a:t>
            </a:r>
            <a:endParaRPr lang="en-IN" dirty="0"/>
          </a:p>
        </p:txBody>
      </p:sp>
      <p:sp>
        <p:nvSpPr>
          <p:cNvPr id="3" name="Title 2"/>
          <p:cNvSpPr>
            <a:spLocks noGrp="1"/>
          </p:cNvSpPr>
          <p:nvPr>
            <p:ph type="title"/>
          </p:nvPr>
        </p:nvSpPr>
        <p:spPr/>
        <p:txBody>
          <a:bodyPr/>
          <a:lstStyle/>
          <a:p>
            <a:r>
              <a:rPr lang="en-IN" dirty="0" smtClean="0"/>
              <a:t>Regular Expressions - Literals</a:t>
            </a:r>
            <a:endParaRPr lang="en-IN" dirty="0"/>
          </a:p>
        </p:txBody>
      </p:sp>
      <p:pic>
        <p:nvPicPr>
          <p:cNvPr id="5" name="Picture 4"/>
          <p:cNvPicPr>
            <a:picLocks noChangeAspect="1"/>
          </p:cNvPicPr>
          <p:nvPr/>
        </p:nvPicPr>
        <p:blipFill>
          <a:blip r:embed="rId2"/>
          <a:stretch>
            <a:fillRect/>
          </a:stretch>
        </p:blipFill>
        <p:spPr>
          <a:xfrm>
            <a:off x="2057400" y="3759679"/>
            <a:ext cx="4361943" cy="1600200"/>
          </a:xfrm>
          <a:prstGeom prst="rect">
            <a:avLst/>
          </a:prstGeom>
        </p:spPr>
      </p:pic>
    </p:spTree>
    <p:extLst>
      <p:ext uri="{BB962C8B-B14F-4D97-AF65-F5344CB8AC3E}">
        <p14:creationId xmlns:p14="http://schemas.microsoft.com/office/powerpoint/2010/main" val="40753215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thread is an entity within a process that can be scheduled for execution. Also, it is the smallest unit of processing that can be performed in an OS (Operating System</a:t>
            </a:r>
            <a:r>
              <a:rPr lang="en-US" dirty="0" smtClean="0"/>
              <a:t>).</a:t>
            </a:r>
          </a:p>
          <a:p>
            <a:r>
              <a:rPr lang="en-US" dirty="0"/>
              <a:t>In simple words, a thread is a sequence of such instructions within a program that can be executed independently of other code. For simplicity, you can assume that a thread is simply a subset of a process</a:t>
            </a:r>
            <a:r>
              <a:rPr lang="en-US" dirty="0" smtClean="0"/>
              <a:t>!</a:t>
            </a:r>
          </a:p>
          <a:p>
            <a:endParaRPr lang="en-IN" dirty="0"/>
          </a:p>
        </p:txBody>
      </p:sp>
      <p:sp>
        <p:nvSpPr>
          <p:cNvPr id="3" name="Title 2"/>
          <p:cNvSpPr>
            <a:spLocks noGrp="1"/>
          </p:cNvSpPr>
          <p:nvPr>
            <p:ph type="title"/>
          </p:nvPr>
        </p:nvSpPr>
        <p:spPr/>
        <p:txBody>
          <a:bodyPr/>
          <a:lstStyle/>
          <a:p>
            <a:r>
              <a:rPr lang="en-IN" dirty="0" smtClean="0"/>
              <a:t>Threads</a:t>
            </a:r>
            <a:endParaRPr lang="en-IN" dirty="0"/>
          </a:p>
        </p:txBody>
      </p:sp>
    </p:spTree>
    <p:extLst>
      <p:ext uri="{BB962C8B-B14F-4D97-AF65-F5344CB8AC3E}">
        <p14:creationId xmlns:p14="http://schemas.microsoft.com/office/powerpoint/2010/main" val="13922225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A thread contains all this information in a Thread Control Block (TCB):</a:t>
            </a:r>
          </a:p>
          <a:p>
            <a:r>
              <a:rPr lang="en-US" dirty="0" smtClean="0"/>
              <a:t>Thread </a:t>
            </a:r>
            <a:r>
              <a:rPr lang="en-US" dirty="0"/>
              <a:t>Identifier: Unique id (TID) is assigned to every new thread</a:t>
            </a:r>
          </a:p>
          <a:p>
            <a:r>
              <a:rPr lang="en-US" dirty="0"/>
              <a:t>Stack pointer: Points to thread’s stack in the process. Stack contains the local variables under thread’s scope.</a:t>
            </a:r>
          </a:p>
          <a:p>
            <a:r>
              <a:rPr lang="en-US" dirty="0"/>
              <a:t>Program counter: a register which stores the address of the instruction currently being executed by thread.</a:t>
            </a:r>
          </a:p>
          <a:p>
            <a:r>
              <a:rPr lang="en-US" dirty="0"/>
              <a:t>Thread state: can be running, ready, waiting, start or done.</a:t>
            </a:r>
          </a:p>
          <a:p>
            <a:r>
              <a:rPr lang="en-US" dirty="0"/>
              <a:t>Thread’s register set: registers assigned to thread for computations.</a:t>
            </a:r>
          </a:p>
          <a:p>
            <a:r>
              <a:rPr lang="en-US" dirty="0"/>
              <a:t>Parent process Pointer: A pointer to the Process control block (PCB) of the process that the thread lives on.</a:t>
            </a:r>
            <a:endParaRPr lang="en-IN" dirty="0"/>
          </a:p>
        </p:txBody>
      </p:sp>
      <p:sp>
        <p:nvSpPr>
          <p:cNvPr id="3" name="Title 2"/>
          <p:cNvSpPr>
            <a:spLocks noGrp="1"/>
          </p:cNvSpPr>
          <p:nvPr>
            <p:ph type="title"/>
          </p:nvPr>
        </p:nvSpPr>
        <p:spPr/>
        <p:txBody>
          <a:bodyPr/>
          <a:lstStyle/>
          <a:p>
            <a:r>
              <a:rPr lang="en-IN" dirty="0" smtClean="0"/>
              <a:t>Threads</a:t>
            </a:r>
            <a:endParaRPr lang="en-IN" dirty="0"/>
          </a:p>
        </p:txBody>
      </p:sp>
    </p:spTree>
    <p:extLst>
      <p:ext uri="{BB962C8B-B14F-4D97-AF65-F5344CB8AC3E}">
        <p14:creationId xmlns:p14="http://schemas.microsoft.com/office/powerpoint/2010/main" val="20564236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Threads</a:t>
            </a:r>
            <a:endParaRPr lang="en-IN" dirty="0"/>
          </a:p>
        </p:txBody>
      </p:sp>
      <p:pic>
        <p:nvPicPr>
          <p:cNvPr id="1028" name="Picture 4" descr="https://cdncontribute.geeksforgeeks.org/wp-content/uploads/multithreading-python-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527" y="1981200"/>
            <a:ext cx="6010275"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716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Multiple threads can exist within one process where</a:t>
            </a:r>
            <a:r>
              <a:rPr lang="en-US" dirty="0" smtClean="0"/>
              <a:t>:</a:t>
            </a:r>
            <a:endParaRPr lang="en-US" dirty="0"/>
          </a:p>
          <a:p>
            <a:r>
              <a:rPr lang="en-US" dirty="0"/>
              <a:t>Each thread contains its own register set and local variables (stored in stack).</a:t>
            </a:r>
          </a:p>
          <a:p>
            <a:r>
              <a:rPr lang="en-US" dirty="0"/>
              <a:t>All thread of a process share global variables (stored in heap) and the program code.</a:t>
            </a:r>
          </a:p>
          <a:p>
            <a:r>
              <a:rPr lang="en-US" dirty="0"/>
              <a:t>Consider the diagram below to understand how multiple threads exist in memory:</a:t>
            </a:r>
            <a:endParaRPr lang="en-IN" dirty="0"/>
          </a:p>
        </p:txBody>
      </p:sp>
      <p:sp>
        <p:nvSpPr>
          <p:cNvPr id="3" name="Title 2"/>
          <p:cNvSpPr>
            <a:spLocks noGrp="1"/>
          </p:cNvSpPr>
          <p:nvPr>
            <p:ph type="title"/>
          </p:nvPr>
        </p:nvSpPr>
        <p:spPr/>
        <p:txBody>
          <a:bodyPr/>
          <a:lstStyle/>
          <a:p>
            <a:r>
              <a:rPr lang="en-IN" dirty="0" smtClean="0"/>
              <a:t>Threads</a:t>
            </a:r>
            <a:endParaRPr lang="en-IN" dirty="0"/>
          </a:p>
        </p:txBody>
      </p:sp>
    </p:spTree>
    <p:extLst>
      <p:ext uri="{BB962C8B-B14F-4D97-AF65-F5344CB8AC3E}">
        <p14:creationId xmlns:p14="http://schemas.microsoft.com/office/powerpoint/2010/main" val="857317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Threads</a:t>
            </a:r>
            <a:endParaRPr lang="en-IN" dirty="0"/>
          </a:p>
        </p:txBody>
      </p:sp>
      <p:pic>
        <p:nvPicPr>
          <p:cNvPr id="2050" name="Picture 2" descr="https://cdncontribute.geeksforgeeks.org/wp-content/uploads/multithreading-python-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6781800" cy="372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0084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Threads</a:t>
            </a:r>
            <a:endParaRPr lang="en-IN" dirty="0"/>
          </a:p>
        </p:txBody>
      </p:sp>
      <p:pic>
        <p:nvPicPr>
          <p:cNvPr id="3074" name="Picture 2" descr="https://cdncontribute.geeksforgeeks.org/wp-content/uploads/multithreading-python-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230" y="2057400"/>
            <a:ext cx="26860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5346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lstStyle/>
          <a:p>
            <a:r>
              <a:rPr lang="en-US" dirty="0"/>
              <a:t>Thread synchronization is defined as a mechanism which ensures that two or more concurrent threads do not simultaneously execute some particular program segment known as critical section</a:t>
            </a:r>
            <a:r>
              <a:rPr lang="en-US" dirty="0" smtClean="0"/>
              <a:t>.</a:t>
            </a:r>
          </a:p>
          <a:p>
            <a:endParaRPr lang="en-IN" dirty="0"/>
          </a:p>
        </p:txBody>
      </p:sp>
      <p:sp>
        <p:nvSpPr>
          <p:cNvPr id="3" name="Title 2"/>
          <p:cNvSpPr>
            <a:spLocks noGrp="1"/>
          </p:cNvSpPr>
          <p:nvPr>
            <p:ph type="title"/>
          </p:nvPr>
        </p:nvSpPr>
        <p:spPr/>
        <p:txBody>
          <a:bodyPr/>
          <a:lstStyle/>
          <a:p>
            <a:r>
              <a:rPr lang="en-US" b="0" dirty="0"/>
              <a:t>Multithreading in Python | Set 2 (Synchronization)</a:t>
            </a:r>
            <a:br>
              <a:rPr lang="en-US" b="0" dirty="0"/>
            </a:br>
            <a:endParaRPr lang="en-IN" dirty="0"/>
          </a:p>
        </p:txBody>
      </p:sp>
      <p:pic>
        <p:nvPicPr>
          <p:cNvPr id="4098" name="Picture 2" descr="https://cdncontribute.geeksforgeeks.org/wp-content/uploads/multithreading-pyth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182" y="3733800"/>
            <a:ext cx="49720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3209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US" dirty="0"/>
              <a:t>Advantages:</a:t>
            </a:r>
          </a:p>
          <a:p>
            <a:r>
              <a:rPr lang="en-US" dirty="0" smtClean="0"/>
              <a:t>It </a:t>
            </a:r>
            <a:r>
              <a:rPr lang="en-US" dirty="0"/>
              <a:t>doesn’t block the user. This is because threads are independent of each other.</a:t>
            </a:r>
          </a:p>
          <a:p>
            <a:r>
              <a:rPr lang="en-US" dirty="0"/>
              <a:t>Better use of system resources is possible since threads execute tasks </a:t>
            </a:r>
            <a:r>
              <a:rPr lang="en-US" dirty="0" err="1"/>
              <a:t>parallely</a:t>
            </a:r>
            <a:r>
              <a:rPr lang="en-US" dirty="0"/>
              <a:t>.</a:t>
            </a:r>
          </a:p>
          <a:p>
            <a:r>
              <a:rPr lang="en-US" dirty="0"/>
              <a:t>Enhanced performance on multi-processor machines.</a:t>
            </a:r>
          </a:p>
          <a:p>
            <a:r>
              <a:rPr lang="en-US" dirty="0"/>
              <a:t>Multi-threaded servers and interactive GUIs use multithreading exclusively.</a:t>
            </a:r>
          </a:p>
          <a:p>
            <a:endParaRPr lang="en-US" dirty="0" smtClean="0"/>
          </a:p>
          <a:p>
            <a:r>
              <a:rPr lang="en-US" dirty="0" smtClean="0"/>
              <a:t>Disadvantages</a:t>
            </a:r>
            <a:r>
              <a:rPr lang="en-US" dirty="0"/>
              <a:t>:</a:t>
            </a:r>
          </a:p>
          <a:p>
            <a:r>
              <a:rPr lang="en-US" dirty="0" smtClean="0"/>
              <a:t>As </a:t>
            </a:r>
            <a:r>
              <a:rPr lang="en-US" dirty="0"/>
              <a:t>number of threads increase, complexity increases.</a:t>
            </a:r>
          </a:p>
          <a:p>
            <a:r>
              <a:rPr lang="en-US" dirty="0"/>
              <a:t>Synchronization of shared resources (objects, data) is necessary.</a:t>
            </a:r>
          </a:p>
          <a:p>
            <a:r>
              <a:rPr lang="en-US" dirty="0"/>
              <a:t>It is difficult to debug, result is sometimes unpredictable.</a:t>
            </a:r>
          </a:p>
          <a:p>
            <a:r>
              <a:rPr lang="en-US" dirty="0"/>
              <a:t>Potential deadlocks which leads to starvation, i.e. some threads may not be served with a bad design</a:t>
            </a:r>
          </a:p>
          <a:p>
            <a:r>
              <a:rPr lang="en-US" dirty="0"/>
              <a:t>Constructing and synchronizing threads is CPU/memory intensive.</a:t>
            </a:r>
            <a:endParaRPr lang="en-IN" dirty="0"/>
          </a:p>
        </p:txBody>
      </p:sp>
      <p:sp>
        <p:nvSpPr>
          <p:cNvPr id="3" name="Title 2"/>
          <p:cNvSpPr>
            <a:spLocks noGrp="1"/>
          </p:cNvSpPr>
          <p:nvPr>
            <p:ph type="title"/>
          </p:nvPr>
        </p:nvSpPr>
        <p:spPr/>
        <p:txBody>
          <a:bodyPr/>
          <a:lstStyle/>
          <a:p>
            <a:r>
              <a:rPr lang="en-IN" dirty="0" smtClean="0"/>
              <a:t>Multithreading</a:t>
            </a:r>
            <a:endParaRPr lang="en-IN" dirty="0"/>
          </a:p>
        </p:txBody>
      </p:sp>
    </p:spTree>
    <p:extLst>
      <p:ext uri="{BB962C8B-B14F-4D97-AF65-F5344CB8AC3E}">
        <p14:creationId xmlns:p14="http://schemas.microsoft.com/office/powerpoint/2010/main" val="4265133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Python has a module named time to handle time-related tasks. </a:t>
            </a:r>
            <a:endParaRPr lang="en-US" dirty="0" smtClean="0"/>
          </a:p>
          <a:p>
            <a:r>
              <a:rPr lang="en-US" dirty="0" smtClean="0"/>
              <a:t>To </a:t>
            </a:r>
            <a:r>
              <a:rPr lang="en-US" dirty="0"/>
              <a:t>use functions defined in the module, we need to import the module first</a:t>
            </a:r>
            <a:r>
              <a:rPr lang="en-US" dirty="0" smtClean="0"/>
              <a:t>.</a:t>
            </a:r>
          </a:p>
          <a:p>
            <a:r>
              <a:rPr lang="en-US" dirty="0" err="1"/>
              <a:t>time.time</a:t>
            </a:r>
            <a:r>
              <a:rPr lang="en-US" dirty="0"/>
              <a:t>()</a:t>
            </a:r>
          </a:p>
          <a:p>
            <a:r>
              <a:rPr lang="en-US" dirty="0" err="1"/>
              <a:t>time.ctime</a:t>
            </a:r>
            <a:r>
              <a:rPr lang="en-US" dirty="0"/>
              <a:t>()</a:t>
            </a:r>
          </a:p>
          <a:p>
            <a:r>
              <a:rPr lang="en-US" dirty="0" err="1"/>
              <a:t>time.sleep</a:t>
            </a:r>
            <a:r>
              <a:rPr lang="en-US" dirty="0"/>
              <a:t>()</a:t>
            </a:r>
          </a:p>
          <a:p>
            <a:r>
              <a:rPr lang="en-US" dirty="0" err="1"/>
              <a:t>time.struct_time</a:t>
            </a:r>
            <a:r>
              <a:rPr lang="en-US" dirty="0"/>
              <a:t> Class</a:t>
            </a:r>
          </a:p>
          <a:p>
            <a:r>
              <a:rPr lang="en-US" dirty="0" err="1"/>
              <a:t>time.localtime</a:t>
            </a:r>
            <a:r>
              <a:rPr lang="en-US" dirty="0"/>
              <a:t>()</a:t>
            </a:r>
          </a:p>
          <a:p>
            <a:r>
              <a:rPr lang="en-US" dirty="0" err="1"/>
              <a:t>time.gmtime</a:t>
            </a:r>
            <a:r>
              <a:rPr lang="en-US" dirty="0"/>
              <a:t>()</a:t>
            </a:r>
          </a:p>
          <a:p>
            <a:r>
              <a:rPr lang="en-US" dirty="0" err="1"/>
              <a:t>time.mktime</a:t>
            </a:r>
            <a:r>
              <a:rPr lang="en-US" dirty="0"/>
              <a:t>()</a:t>
            </a:r>
          </a:p>
          <a:p>
            <a:r>
              <a:rPr lang="en-US" dirty="0" err="1"/>
              <a:t>time.asctime</a:t>
            </a:r>
            <a:r>
              <a:rPr lang="en-US" dirty="0"/>
              <a:t>()</a:t>
            </a:r>
          </a:p>
          <a:p>
            <a:r>
              <a:rPr lang="en-US" dirty="0" err="1"/>
              <a:t>time.strftime</a:t>
            </a:r>
            <a:r>
              <a:rPr lang="en-US" dirty="0"/>
              <a:t>()</a:t>
            </a:r>
          </a:p>
          <a:p>
            <a:r>
              <a:rPr lang="en-US" dirty="0" err="1"/>
              <a:t>time.strptime</a:t>
            </a:r>
            <a:r>
              <a:rPr lang="en-US" dirty="0"/>
              <a:t>()</a:t>
            </a:r>
            <a:endParaRPr lang="en-US" dirty="0" smtClean="0"/>
          </a:p>
          <a:p>
            <a:r>
              <a:rPr lang="en-US" dirty="0" smtClean="0"/>
              <a:t> </a:t>
            </a:r>
            <a:endParaRPr lang="en-IN" dirty="0"/>
          </a:p>
        </p:txBody>
      </p:sp>
      <p:sp>
        <p:nvSpPr>
          <p:cNvPr id="3" name="Title 2"/>
          <p:cNvSpPr>
            <a:spLocks noGrp="1"/>
          </p:cNvSpPr>
          <p:nvPr>
            <p:ph type="title"/>
          </p:nvPr>
        </p:nvSpPr>
        <p:spPr/>
        <p:txBody>
          <a:bodyPr/>
          <a:lstStyle/>
          <a:p>
            <a:r>
              <a:rPr lang="en-IN" dirty="0" smtClean="0"/>
              <a:t>Time class</a:t>
            </a:r>
            <a:endParaRPr lang="en-IN" dirty="0"/>
          </a:p>
        </p:txBody>
      </p:sp>
    </p:spTree>
    <p:extLst>
      <p:ext uri="{BB962C8B-B14F-4D97-AF65-F5344CB8AC3E}">
        <p14:creationId xmlns:p14="http://schemas.microsoft.com/office/powerpoint/2010/main" val="27131697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Shell Commands from Cygwin and Python</a:t>
            </a:r>
            <a:endParaRPr lang="en-IN" dirty="0"/>
          </a:p>
        </p:txBody>
      </p:sp>
      <p:pic>
        <p:nvPicPr>
          <p:cNvPr id="4" name="Picture 3"/>
          <p:cNvPicPr>
            <a:picLocks noChangeAspect="1"/>
          </p:cNvPicPr>
          <p:nvPr/>
        </p:nvPicPr>
        <p:blipFill rotWithShape="1">
          <a:blip r:embed="rId2"/>
          <a:srcRect l="7662" t="11852" r="54005" b="46667"/>
          <a:stretch/>
        </p:blipFill>
        <p:spPr>
          <a:xfrm>
            <a:off x="870686" y="1752600"/>
            <a:ext cx="7385957" cy="4495800"/>
          </a:xfrm>
          <a:prstGeom prst="rect">
            <a:avLst/>
          </a:prstGeom>
        </p:spPr>
      </p:pic>
    </p:spTree>
    <p:extLst>
      <p:ext uri="{BB962C8B-B14F-4D97-AF65-F5344CB8AC3E}">
        <p14:creationId xmlns:p14="http://schemas.microsoft.com/office/powerpoint/2010/main" val="3109708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Using the backslash method, we can convert the previous expression to /\(this </a:t>
            </a:r>
            <a:r>
              <a:rPr lang="en-US" dirty="0" smtClean="0"/>
              <a:t>is inside</a:t>
            </a:r>
            <a:r>
              <a:rPr lang="en-US" dirty="0"/>
              <a:t>\)/ and apply it again to the same text to have the parentheses included </a:t>
            </a:r>
            <a:r>
              <a:rPr lang="en-US" dirty="0" smtClean="0"/>
              <a:t>in </a:t>
            </a:r>
            <a:r>
              <a:rPr lang="en-IN" dirty="0" smtClean="0"/>
              <a:t>the </a:t>
            </a:r>
            <a:r>
              <a:rPr lang="en-IN" dirty="0"/>
              <a:t>result:</a:t>
            </a:r>
          </a:p>
        </p:txBody>
      </p:sp>
      <p:sp>
        <p:nvSpPr>
          <p:cNvPr id="3" name="Title 2"/>
          <p:cNvSpPr>
            <a:spLocks noGrp="1"/>
          </p:cNvSpPr>
          <p:nvPr>
            <p:ph type="title"/>
          </p:nvPr>
        </p:nvSpPr>
        <p:spPr/>
        <p:txBody>
          <a:bodyPr/>
          <a:lstStyle/>
          <a:p>
            <a:r>
              <a:rPr lang="en-IN" dirty="0" smtClean="0"/>
              <a:t>Regular Expressions - Literals</a:t>
            </a:r>
            <a:endParaRPr lang="en-IN" dirty="0"/>
          </a:p>
        </p:txBody>
      </p:sp>
      <p:pic>
        <p:nvPicPr>
          <p:cNvPr id="4" name="Picture 3"/>
          <p:cNvPicPr>
            <a:picLocks noChangeAspect="1"/>
          </p:cNvPicPr>
          <p:nvPr/>
        </p:nvPicPr>
        <p:blipFill>
          <a:blip r:embed="rId2"/>
          <a:stretch>
            <a:fillRect/>
          </a:stretch>
        </p:blipFill>
        <p:spPr>
          <a:xfrm>
            <a:off x="1905000" y="3505200"/>
            <a:ext cx="4524809" cy="1575174"/>
          </a:xfrm>
          <a:prstGeom prst="rect">
            <a:avLst/>
          </a:prstGeom>
        </p:spPr>
      </p:pic>
    </p:spTree>
    <p:extLst>
      <p:ext uri="{BB962C8B-B14F-4D97-AF65-F5344CB8AC3E}">
        <p14:creationId xmlns:p14="http://schemas.microsoft.com/office/powerpoint/2010/main" val="72952970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Python offers </a:t>
            </a:r>
            <a:r>
              <a:rPr lang="en-US" dirty="0" smtClean="0"/>
              <a:t>three </a:t>
            </a:r>
            <a:r>
              <a:rPr lang="en-US" dirty="0"/>
              <a:t>possible ways to handle that. </a:t>
            </a:r>
            <a:endParaRPr lang="en-US" dirty="0" smtClean="0"/>
          </a:p>
          <a:p>
            <a:r>
              <a:rPr lang="en-US" dirty="0" smtClean="0"/>
              <a:t>First</a:t>
            </a:r>
            <a:r>
              <a:rPr lang="en-US" dirty="0"/>
              <a:t>, you can execute functions in parallel using the multiprocessing module. </a:t>
            </a:r>
            <a:endParaRPr lang="en-US" dirty="0" smtClean="0"/>
          </a:p>
          <a:p>
            <a:r>
              <a:rPr lang="en-US" dirty="0" smtClean="0"/>
              <a:t>Second</a:t>
            </a:r>
            <a:r>
              <a:rPr lang="en-US" dirty="0"/>
              <a:t>, an alternative to processes are threads. </a:t>
            </a:r>
            <a:endParaRPr lang="en-US" dirty="0" smtClean="0"/>
          </a:p>
          <a:p>
            <a:r>
              <a:rPr lang="en-US" dirty="0"/>
              <a:t>Third, you can call external programs using the system() method of the </a:t>
            </a:r>
            <a:r>
              <a:rPr lang="en-US" dirty="0" err="1"/>
              <a:t>os</a:t>
            </a:r>
            <a:r>
              <a:rPr lang="en-US" dirty="0"/>
              <a:t> module, or methods provided by the </a:t>
            </a:r>
            <a:r>
              <a:rPr lang="en-US" dirty="0" err="1"/>
              <a:t>subprocess</a:t>
            </a:r>
            <a:r>
              <a:rPr lang="en-US" dirty="0"/>
              <a:t> module, and collect the results afterwards</a:t>
            </a:r>
            <a:r>
              <a:rPr lang="en-US" dirty="0" smtClean="0"/>
              <a:t>.</a:t>
            </a:r>
          </a:p>
          <a:p>
            <a:endParaRPr lang="en-IN" dirty="0"/>
          </a:p>
        </p:txBody>
      </p:sp>
      <p:sp>
        <p:nvSpPr>
          <p:cNvPr id="3" name="Title 2"/>
          <p:cNvSpPr>
            <a:spLocks noGrp="1"/>
          </p:cNvSpPr>
          <p:nvPr>
            <p:ph type="title"/>
          </p:nvPr>
        </p:nvSpPr>
        <p:spPr/>
        <p:txBody>
          <a:bodyPr/>
          <a:lstStyle/>
          <a:p>
            <a:r>
              <a:rPr lang="en-IN" dirty="0" smtClean="0"/>
              <a:t>Parallel Processing</a:t>
            </a:r>
            <a:endParaRPr lang="en-IN" dirty="0"/>
          </a:p>
        </p:txBody>
      </p:sp>
    </p:spTree>
    <p:extLst>
      <p:ext uri="{BB962C8B-B14F-4D97-AF65-F5344CB8AC3E}">
        <p14:creationId xmlns:p14="http://schemas.microsoft.com/office/powerpoint/2010/main" val="30607084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multiprocessing module covers a nice selection of methods to handle the parallel execution of routines. </a:t>
            </a:r>
            <a:endParaRPr lang="en-US" dirty="0" smtClean="0"/>
          </a:p>
          <a:p>
            <a:r>
              <a:rPr lang="en-US" dirty="0" smtClean="0"/>
              <a:t>This </a:t>
            </a:r>
            <a:r>
              <a:rPr lang="en-US" dirty="0"/>
              <a:t>includes processes, pools of agents, queues, and pipes</a:t>
            </a:r>
            <a:r>
              <a:rPr lang="en-US" dirty="0" smtClean="0"/>
              <a:t>.</a:t>
            </a:r>
          </a:p>
          <a:p>
            <a:r>
              <a:rPr lang="en-US" dirty="0" smtClean="0"/>
              <a:t>What </a:t>
            </a:r>
            <a:r>
              <a:rPr lang="en-US" dirty="0"/>
              <a:t>is Synchronous and Asynchronous execution</a:t>
            </a:r>
            <a:r>
              <a:rPr lang="en-US" dirty="0" smtClean="0"/>
              <a:t>?</a:t>
            </a:r>
          </a:p>
          <a:p>
            <a:r>
              <a:rPr lang="en-US" dirty="0"/>
              <a:t>In parallel processing, there are two types of execution: Synchronous and </a:t>
            </a:r>
            <a:r>
              <a:rPr lang="en-US" dirty="0" smtClean="0"/>
              <a:t>Asynchronous.</a:t>
            </a:r>
            <a:endParaRPr lang="en-US" dirty="0"/>
          </a:p>
          <a:p>
            <a:r>
              <a:rPr lang="en-US" dirty="0"/>
              <a:t>A synchronous execution is one the processes are completed in the same order in which it was started. This is achieved by locking the main program until the respective processes are finished</a:t>
            </a:r>
            <a:r>
              <a:rPr lang="en-US" dirty="0" smtClean="0"/>
              <a:t>.</a:t>
            </a:r>
            <a:endParaRPr lang="en-US" dirty="0"/>
          </a:p>
          <a:p>
            <a:r>
              <a:rPr lang="en-US" dirty="0"/>
              <a:t>Asynchronous, on the other hand, doesn’t involve locking. As a result, the order of results can get mixed up but usually gets done quicker.</a:t>
            </a:r>
            <a:endParaRPr lang="en-IN" dirty="0"/>
          </a:p>
        </p:txBody>
      </p:sp>
      <p:sp>
        <p:nvSpPr>
          <p:cNvPr id="3" name="Title 2"/>
          <p:cNvSpPr>
            <a:spLocks noGrp="1"/>
          </p:cNvSpPr>
          <p:nvPr>
            <p:ph type="title"/>
          </p:nvPr>
        </p:nvSpPr>
        <p:spPr/>
        <p:txBody>
          <a:bodyPr/>
          <a:lstStyle/>
          <a:p>
            <a:r>
              <a:rPr lang="en-IN" dirty="0" smtClean="0"/>
              <a:t>Parallel Processing</a:t>
            </a:r>
            <a:endParaRPr lang="en-IN" dirty="0"/>
          </a:p>
        </p:txBody>
      </p:sp>
    </p:spTree>
    <p:extLst>
      <p:ext uri="{BB962C8B-B14F-4D97-AF65-F5344CB8AC3E}">
        <p14:creationId xmlns:p14="http://schemas.microsoft.com/office/powerpoint/2010/main" val="28638977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There are 2 main objects in multiprocessing to implement parallel execution of a function: The Pool Class and the Process Class</a:t>
            </a:r>
            <a:r>
              <a:rPr lang="en-US" dirty="0" smtClean="0"/>
              <a:t>.</a:t>
            </a:r>
          </a:p>
          <a:p>
            <a:r>
              <a:rPr lang="en-US" dirty="0" smtClean="0"/>
              <a:t>Pool </a:t>
            </a:r>
            <a:r>
              <a:rPr lang="en-US" dirty="0"/>
              <a:t>Class</a:t>
            </a:r>
          </a:p>
          <a:p>
            <a:pPr lvl="1"/>
            <a:r>
              <a:rPr lang="en-US" dirty="0"/>
              <a:t>Synchronous execution</a:t>
            </a:r>
          </a:p>
          <a:p>
            <a:pPr lvl="1"/>
            <a:r>
              <a:rPr lang="en-US" dirty="0" err="1"/>
              <a:t>Pool.map</a:t>
            </a:r>
            <a:r>
              <a:rPr lang="en-US" dirty="0"/>
              <a:t>() and </a:t>
            </a:r>
            <a:r>
              <a:rPr lang="en-US" dirty="0" err="1"/>
              <a:t>Pool.starmap</a:t>
            </a:r>
            <a:r>
              <a:rPr lang="en-US" dirty="0"/>
              <a:t>()</a:t>
            </a:r>
          </a:p>
          <a:p>
            <a:pPr lvl="1"/>
            <a:r>
              <a:rPr lang="en-US" dirty="0" err="1"/>
              <a:t>Pool.apply</a:t>
            </a:r>
            <a:r>
              <a:rPr lang="en-US" dirty="0"/>
              <a:t>()</a:t>
            </a:r>
          </a:p>
          <a:p>
            <a:r>
              <a:rPr lang="en-US" dirty="0"/>
              <a:t>Asynchronous execution</a:t>
            </a:r>
          </a:p>
          <a:p>
            <a:pPr lvl="1"/>
            <a:r>
              <a:rPr lang="en-US" dirty="0" err="1"/>
              <a:t>Pool.map_async</a:t>
            </a:r>
            <a:r>
              <a:rPr lang="en-US" dirty="0"/>
              <a:t>() and </a:t>
            </a:r>
            <a:r>
              <a:rPr lang="en-US" dirty="0" err="1"/>
              <a:t>Pool.starmap_async</a:t>
            </a:r>
            <a:r>
              <a:rPr lang="en-US" dirty="0"/>
              <a:t>()</a:t>
            </a:r>
          </a:p>
          <a:p>
            <a:pPr lvl="1"/>
            <a:r>
              <a:rPr lang="en-US" dirty="0" err="1"/>
              <a:t>Pool.apply_async</a:t>
            </a:r>
            <a:r>
              <a:rPr lang="en-US" dirty="0"/>
              <a:t>())</a:t>
            </a:r>
          </a:p>
          <a:p>
            <a:r>
              <a:rPr lang="en-US" dirty="0"/>
              <a:t>Process Class</a:t>
            </a:r>
            <a:endParaRPr lang="en-IN" dirty="0"/>
          </a:p>
        </p:txBody>
      </p:sp>
      <p:sp>
        <p:nvSpPr>
          <p:cNvPr id="3" name="Title 2"/>
          <p:cNvSpPr>
            <a:spLocks noGrp="1"/>
          </p:cNvSpPr>
          <p:nvPr>
            <p:ph type="title"/>
          </p:nvPr>
        </p:nvSpPr>
        <p:spPr/>
        <p:txBody>
          <a:bodyPr/>
          <a:lstStyle/>
          <a:p>
            <a:r>
              <a:rPr lang="en-IN" dirty="0" smtClean="0"/>
              <a:t>Parallel Processing</a:t>
            </a:r>
            <a:endParaRPr lang="en-IN" dirty="0"/>
          </a:p>
        </p:txBody>
      </p:sp>
    </p:spTree>
    <p:extLst>
      <p:ext uri="{BB962C8B-B14F-4D97-AF65-F5344CB8AC3E}">
        <p14:creationId xmlns:p14="http://schemas.microsoft.com/office/powerpoint/2010/main" val="12794095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Parallel Processing</a:t>
            </a:r>
            <a:endParaRPr lang="en-IN" dirty="0"/>
          </a:p>
        </p:txBody>
      </p:sp>
      <p:pic>
        <p:nvPicPr>
          <p:cNvPr id="1026" name="Picture 2" descr="https://sebastianraschka.com/images/blog/2014/multiprocessing_intro/multiprocessing_sche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05000"/>
            <a:ext cx="7315200" cy="47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7524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marL="0" indent="0">
              <a:buNone/>
            </a:pPr>
            <a:r>
              <a:rPr lang="en-US" dirty="0"/>
              <a:t>Steps to parallelize a function:</a:t>
            </a:r>
          </a:p>
          <a:p>
            <a:r>
              <a:rPr lang="en-US" dirty="0"/>
              <a:t>To parallelize a function, you need to execute it in various processors. </a:t>
            </a:r>
            <a:endParaRPr lang="en-US" dirty="0" smtClean="0"/>
          </a:p>
          <a:p>
            <a:r>
              <a:rPr lang="en-US" dirty="0" smtClean="0"/>
              <a:t>Start </a:t>
            </a:r>
            <a:r>
              <a:rPr lang="en-US" dirty="0"/>
              <a:t>with initializing a pool with x number of processors</a:t>
            </a:r>
            <a:r>
              <a:rPr lang="en-US" dirty="0" smtClean="0"/>
              <a:t>.</a:t>
            </a:r>
          </a:p>
          <a:p>
            <a:r>
              <a:rPr lang="en-US" dirty="0" smtClean="0"/>
              <a:t>Now</a:t>
            </a:r>
            <a:r>
              <a:rPr lang="en-US" dirty="0"/>
              <a:t>, pass that function to any one of the parallelization methods of a pool.</a:t>
            </a:r>
          </a:p>
          <a:p>
            <a:r>
              <a:rPr lang="en-US" dirty="0" smtClean="0"/>
              <a:t>The </a:t>
            </a:r>
            <a:r>
              <a:rPr lang="en-US" dirty="0"/>
              <a:t>apply(), </a:t>
            </a:r>
            <a:r>
              <a:rPr lang="en-US" dirty="0" err="1"/>
              <a:t>starmap</a:t>
            </a:r>
            <a:r>
              <a:rPr lang="en-US" dirty="0"/>
              <a:t>() and map() methods of the </a:t>
            </a:r>
            <a:r>
              <a:rPr lang="en-US" dirty="0" err="1"/>
              <a:t>multiprocessing.Pool</a:t>
            </a:r>
            <a:r>
              <a:rPr lang="en-US" dirty="0"/>
              <a:t>() will allow you to execute functions </a:t>
            </a:r>
            <a:r>
              <a:rPr lang="en-US" dirty="0" err="1"/>
              <a:t>parallelly</a:t>
            </a:r>
            <a:r>
              <a:rPr lang="en-US" dirty="0" smtClean="0"/>
              <a:t>.</a:t>
            </a:r>
          </a:p>
          <a:p>
            <a:r>
              <a:rPr lang="en-US" dirty="0" smtClean="0"/>
              <a:t> </a:t>
            </a:r>
            <a:r>
              <a:rPr lang="en-US" dirty="0"/>
              <a:t>Here, both map and apply functions are used to take the functions for parallelization as the main argument. </a:t>
            </a:r>
            <a:endParaRPr lang="en-US" dirty="0" smtClean="0"/>
          </a:p>
          <a:p>
            <a:r>
              <a:rPr lang="en-US" dirty="0" smtClean="0"/>
              <a:t>The </a:t>
            </a:r>
            <a:r>
              <a:rPr lang="en-US" dirty="0"/>
              <a:t>only difference is that map() will only bring one </a:t>
            </a:r>
            <a:r>
              <a:rPr lang="en-US" dirty="0" err="1"/>
              <a:t>iterable</a:t>
            </a:r>
            <a:r>
              <a:rPr lang="en-US" dirty="0"/>
              <a:t> as an argument while the apply() collects </a:t>
            </a:r>
            <a:r>
              <a:rPr lang="en-US" dirty="0" err="1"/>
              <a:t>args</a:t>
            </a:r>
            <a:r>
              <a:rPr lang="en-US" dirty="0"/>
              <a:t> argument which takes the parameters of the parallelized function as an argument.</a:t>
            </a:r>
            <a:endParaRPr lang="en-IN" dirty="0"/>
          </a:p>
        </p:txBody>
      </p:sp>
      <p:sp>
        <p:nvSpPr>
          <p:cNvPr id="3" name="Title 2"/>
          <p:cNvSpPr>
            <a:spLocks noGrp="1"/>
          </p:cNvSpPr>
          <p:nvPr>
            <p:ph type="title"/>
          </p:nvPr>
        </p:nvSpPr>
        <p:spPr/>
        <p:txBody>
          <a:bodyPr/>
          <a:lstStyle/>
          <a:p>
            <a:r>
              <a:rPr lang="en-IN" dirty="0" smtClean="0"/>
              <a:t>Parallel Processing</a:t>
            </a:r>
            <a:endParaRPr lang="en-IN" dirty="0"/>
          </a:p>
        </p:txBody>
      </p:sp>
    </p:spTree>
    <p:extLst>
      <p:ext uri="{BB962C8B-B14F-4D97-AF65-F5344CB8AC3E}">
        <p14:creationId xmlns:p14="http://schemas.microsoft.com/office/powerpoint/2010/main" val="41139418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Normal Lock objects cannot be acquired more than once, even by the same thread</a:t>
            </a:r>
            <a:r>
              <a:rPr lang="en-US" dirty="0" smtClean="0"/>
              <a:t>.</a:t>
            </a:r>
          </a:p>
          <a:p>
            <a:r>
              <a:rPr lang="en-US" dirty="0" smtClean="0"/>
              <a:t>This </a:t>
            </a:r>
            <a:r>
              <a:rPr lang="en-US" dirty="0"/>
              <a:t>can introduce undesirable side-effects if a lock is accessed by more than one function in the same call chain.</a:t>
            </a:r>
            <a:endParaRPr lang="en-IN" dirty="0"/>
          </a:p>
        </p:txBody>
      </p:sp>
      <p:sp>
        <p:nvSpPr>
          <p:cNvPr id="3" name="Title 2"/>
          <p:cNvSpPr>
            <a:spLocks noGrp="1"/>
          </p:cNvSpPr>
          <p:nvPr>
            <p:ph type="title"/>
          </p:nvPr>
        </p:nvSpPr>
        <p:spPr/>
        <p:txBody>
          <a:bodyPr/>
          <a:lstStyle/>
          <a:p>
            <a:r>
              <a:rPr lang="en-IN" dirty="0"/>
              <a:t>Re-entrant Locks</a:t>
            </a:r>
            <a:br>
              <a:rPr lang="en-IN" dirty="0"/>
            </a:br>
            <a:endParaRPr lang="en-IN" dirty="0"/>
          </a:p>
        </p:txBody>
      </p:sp>
    </p:spTree>
    <p:extLst>
      <p:ext uri="{BB962C8B-B14F-4D97-AF65-F5344CB8AC3E}">
        <p14:creationId xmlns:p14="http://schemas.microsoft.com/office/powerpoint/2010/main" val="3606582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Sometimes it is useful to allow more than one worker access to a resource at a time, while still limiting the overall number</a:t>
            </a:r>
            <a:r>
              <a:rPr lang="en-US" dirty="0" smtClean="0"/>
              <a:t>.</a:t>
            </a:r>
          </a:p>
          <a:p>
            <a:r>
              <a:rPr lang="en-US" dirty="0" smtClean="0"/>
              <a:t>For </a:t>
            </a:r>
            <a:r>
              <a:rPr lang="en-US" dirty="0"/>
              <a:t>example, a connection pool might support a fixed number of simultaneous connections, or a network application might support a fixed number of concurrent downloads</a:t>
            </a:r>
            <a:r>
              <a:rPr lang="en-US" dirty="0" smtClean="0"/>
              <a:t>.</a:t>
            </a:r>
          </a:p>
          <a:p>
            <a:r>
              <a:rPr lang="en-US" dirty="0" smtClean="0"/>
              <a:t> </a:t>
            </a:r>
            <a:r>
              <a:rPr lang="en-US" dirty="0"/>
              <a:t>A Semaphore is one way to manage those connections.</a:t>
            </a:r>
            <a:endParaRPr lang="en-IN" dirty="0"/>
          </a:p>
        </p:txBody>
      </p:sp>
      <p:sp>
        <p:nvSpPr>
          <p:cNvPr id="3" name="Title 2"/>
          <p:cNvSpPr>
            <a:spLocks noGrp="1"/>
          </p:cNvSpPr>
          <p:nvPr>
            <p:ph type="title"/>
          </p:nvPr>
        </p:nvSpPr>
        <p:spPr/>
        <p:txBody>
          <a:bodyPr/>
          <a:lstStyle/>
          <a:p>
            <a:r>
              <a:rPr lang="en-US" dirty="0"/>
              <a:t>Limiting Concurrent Access to Resources</a:t>
            </a:r>
            <a:br>
              <a:rPr lang="en-US" dirty="0"/>
            </a:br>
            <a:endParaRPr lang="en-IN" dirty="0"/>
          </a:p>
        </p:txBody>
      </p:sp>
    </p:spTree>
    <p:extLst>
      <p:ext uri="{BB962C8B-B14F-4D97-AF65-F5344CB8AC3E}">
        <p14:creationId xmlns:p14="http://schemas.microsoft.com/office/powerpoint/2010/main" val="6152122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semaphore is based on an internal counter which is decremented each time acquire() is called and incremented each time release() is called</a:t>
            </a:r>
            <a:r>
              <a:rPr lang="en-US" dirty="0" smtClean="0"/>
              <a:t>.</a:t>
            </a:r>
          </a:p>
          <a:p>
            <a:r>
              <a:rPr lang="en-US" dirty="0" smtClean="0"/>
              <a:t>If </a:t>
            </a:r>
            <a:r>
              <a:rPr lang="en-US" dirty="0"/>
              <a:t>the counter is equal to 0 then acquire() blocks. It is the Python implementation of the Dijkstra semaphore concept: P() and V</a:t>
            </a:r>
            <a:r>
              <a:rPr lang="en-US" dirty="0" smtClean="0"/>
              <a:t>().</a:t>
            </a:r>
          </a:p>
          <a:p>
            <a:r>
              <a:rPr lang="en-US" dirty="0" smtClean="0"/>
              <a:t>Using </a:t>
            </a:r>
            <a:r>
              <a:rPr lang="en-US" dirty="0"/>
              <a:t>a semaphore makes sense when you want to control access to a resource with limited capacity like a server..</a:t>
            </a:r>
            <a:endParaRPr lang="en-IN" dirty="0"/>
          </a:p>
        </p:txBody>
      </p:sp>
      <p:sp>
        <p:nvSpPr>
          <p:cNvPr id="3" name="Title 2"/>
          <p:cNvSpPr>
            <a:spLocks noGrp="1"/>
          </p:cNvSpPr>
          <p:nvPr>
            <p:ph type="title"/>
          </p:nvPr>
        </p:nvSpPr>
        <p:spPr/>
        <p:txBody>
          <a:bodyPr/>
          <a:lstStyle/>
          <a:p>
            <a:r>
              <a:rPr lang="en-US" dirty="0"/>
              <a:t>Limiting Concurrent Access to Resources</a:t>
            </a:r>
            <a:br>
              <a:rPr lang="en-US" dirty="0"/>
            </a:br>
            <a:endParaRPr lang="en-IN" dirty="0"/>
          </a:p>
        </p:txBody>
      </p:sp>
    </p:spTree>
    <p:extLst>
      <p:ext uri="{BB962C8B-B14F-4D97-AF65-F5344CB8AC3E}">
        <p14:creationId xmlns:p14="http://schemas.microsoft.com/office/powerpoint/2010/main" val="12684528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err="1"/>
              <a:t>RLock</a:t>
            </a:r>
            <a:r>
              <a:rPr lang="en-US" dirty="0"/>
              <a:t> is the reentrant lock provided by python</a:t>
            </a:r>
            <a:r>
              <a:rPr lang="en-US" dirty="0" smtClean="0"/>
              <a:t>.</a:t>
            </a:r>
            <a:endParaRPr lang="en-US" dirty="0"/>
          </a:p>
          <a:p>
            <a:r>
              <a:rPr lang="en-US" dirty="0"/>
              <a:t>A reentrant lock or simply </a:t>
            </a:r>
            <a:r>
              <a:rPr lang="en-US" dirty="0" err="1"/>
              <a:t>RLock</a:t>
            </a:r>
            <a:r>
              <a:rPr lang="en-US" dirty="0"/>
              <a:t> allows itself to be locked several times</a:t>
            </a:r>
            <a:r>
              <a:rPr lang="en-US" dirty="0" smtClean="0"/>
              <a:t>.</a:t>
            </a:r>
            <a:endParaRPr lang="en-US" dirty="0"/>
          </a:p>
          <a:p>
            <a:r>
              <a:rPr lang="en-US" dirty="0"/>
              <a:t>The </a:t>
            </a:r>
            <a:r>
              <a:rPr lang="en-US" dirty="0" err="1"/>
              <a:t>RLock</a:t>
            </a:r>
            <a:r>
              <a:rPr lang="en-US" dirty="0"/>
              <a:t> is released only after equal number release() calls as the acquire() calls made to it</a:t>
            </a:r>
            <a:r>
              <a:rPr lang="en-US" dirty="0" smtClean="0"/>
              <a:t>.</a:t>
            </a:r>
            <a:endParaRPr lang="en-US" dirty="0"/>
          </a:p>
          <a:p>
            <a:r>
              <a:rPr lang="en-US" dirty="0"/>
              <a:t>Unlike the primitive lock given by the Lock class the </a:t>
            </a:r>
            <a:r>
              <a:rPr lang="en-US" dirty="0" err="1"/>
              <a:t>RLock</a:t>
            </a:r>
            <a:r>
              <a:rPr lang="en-US" dirty="0"/>
              <a:t> can only be released by the thread holding the </a:t>
            </a:r>
            <a:r>
              <a:rPr lang="en-US" dirty="0" err="1"/>
              <a:t>RLock</a:t>
            </a:r>
            <a:r>
              <a:rPr lang="en-US" dirty="0"/>
              <a:t>.</a:t>
            </a:r>
            <a:endParaRPr lang="en-IN" dirty="0"/>
          </a:p>
        </p:txBody>
      </p:sp>
      <p:sp>
        <p:nvSpPr>
          <p:cNvPr id="3" name="Title 2"/>
          <p:cNvSpPr>
            <a:spLocks noGrp="1"/>
          </p:cNvSpPr>
          <p:nvPr>
            <p:ph type="title"/>
          </p:nvPr>
        </p:nvSpPr>
        <p:spPr/>
        <p:txBody>
          <a:bodyPr/>
          <a:lstStyle/>
          <a:p>
            <a:r>
              <a:rPr lang="en-IN" dirty="0" err="1" smtClean="0"/>
              <a:t>Rentrant</a:t>
            </a:r>
            <a:r>
              <a:rPr lang="en-IN" dirty="0" smtClean="0"/>
              <a:t> Lock</a:t>
            </a:r>
            <a:endParaRPr lang="en-IN" dirty="0"/>
          </a:p>
        </p:txBody>
      </p:sp>
    </p:spTree>
    <p:extLst>
      <p:ext uri="{BB962C8B-B14F-4D97-AF65-F5344CB8AC3E}">
        <p14:creationId xmlns:p14="http://schemas.microsoft.com/office/powerpoint/2010/main" val="310768459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smtClean="0"/>
              <a:t>Python's socket </a:t>
            </a:r>
            <a:r>
              <a:rPr lang="en-US" dirty="0"/>
              <a:t>module has both class-based and instances-based utilities. </a:t>
            </a:r>
            <a:endParaRPr lang="en-US" dirty="0" smtClean="0"/>
          </a:p>
          <a:p>
            <a:r>
              <a:rPr lang="en-US" dirty="0" smtClean="0"/>
              <a:t>The </a:t>
            </a:r>
            <a:r>
              <a:rPr lang="en-US" dirty="0"/>
              <a:t>difference </a:t>
            </a:r>
            <a:r>
              <a:rPr lang="en-US" dirty="0" smtClean="0"/>
              <a:t>between a </a:t>
            </a:r>
            <a:r>
              <a:rPr lang="en-US" dirty="0"/>
              <a:t>class-based and instance-based method is that the former doesn't need an instance of </a:t>
            </a:r>
            <a:r>
              <a:rPr lang="en-US" dirty="0" smtClean="0"/>
              <a:t>a socket </a:t>
            </a:r>
            <a:r>
              <a:rPr lang="en-US" dirty="0"/>
              <a:t>object</a:t>
            </a:r>
            <a:r>
              <a:rPr lang="en-US" dirty="0" smtClean="0"/>
              <a:t>.</a:t>
            </a:r>
          </a:p>
          <a:p>
            <a:r>
              <a:rPr lang="en-US" dirty="0" smtClean="0"/>
              <a:t>For </a:t>
            </a:r>
            <a:r>
              <a:rPr lang="en-US" dirty="0"/>
              <a:t>example, in order to print your </a:t>
            </a:r>
            <a:r>
              <a:rPr lang="en-US" dirty="0" smtClean="0"/>
              <a:t>machine's IP </a:t>
            </a:r>
            <a:r>
              <a:rPr lang="en-US" dirty="0"/>
              <a:t>address, you don't need a socket object. Instead, you can just call the socket's </a:t>
            </a:r>
            <a:r>
              <a:rPr lang="en-US" dirty="0" smtClean="0"/>
              <a:t>class-based methods.</a:t>
            </a:r>
          </a:p>
          <a:p>
            <a:r>
              <a:rPr lang="en-US" dirty="0" smtClean="0"/>
              <a:t>On </a:t>
            </a:r>
            <a:r>
              <a:rPr lang="en-US" dirty="0"/>
              <a:t>the other hand, if you need to send some data to a server application, it </a:t>
            </a:r>
            <a:r>
              <a:rPr lang="en-US" dirty="0" smtClean="0"/>
              <a:t>is more </a:t>
            </a:r>
            <a:r>
              <a:rPr lang="en-US" dirty="0"/>
              <a:t>intuitive that you create a socket object to perform that explicit operation.</a:t>
            </a:r>
            <a:endParaRPr lang="en-IN" dirty="0"/>
          </a:p>
        </p:txBody>
      </p:sp>
      <p:sp>
        <p:nvSpPr>
          <p:cNvPr id="3" name="Title 2"/>
          <p:cNvSpPr>
            <a:spLocks noGrp="1"/>
          </p:cNvSpPr>
          <p:nvPr>
            <p:ph type="title"/>
          </p:nvPr>
        </p:nvSpPr>
        <p:spPr/>
        <p:txBody>
          <a:bodyPr>
            <a:normAutofit/>
          </a:bodyPr>
          <a:lstStyle/>
          <a:p>
            <a:r>
              <a:rPr lang="en-IN" b="0" dirty="0"/>
              <a:t>Sockets, IPv4, </a:t>
            </a:r>
            <a:r>
              <a:rPr lang="en-IN" b="0" dirty="0" smtClean="0"/>
              <a:t>and Simple Client/Server Programming</a:t>
            </a:r>
            <a:endParaRPr lang="en-IN" dirty="0"/>
          </a:p>
        </p:txBody>
      </p:sp>
    </p:spTree>
    <p:extLst>
      <p:ext uri="{BB962C8B-B14F-4D97-AF65-F5344CB8AC3E}">
        <p14:creationId xmlns:p14="http://schemas.microsoft.com/office/powerpoint/2010/main" val="26681995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schemas.microsoft.com/office/infopath/2007/PartnerControl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Pencils_02_2012</Template>
  <TotalTime>6988</TotalTime>
  <Words>16822</Words>
  <Application>Microsoft Office PowerPoint</Application>
  <PresentationFormat>On-screen Show (4:3)</PresentationFormat>
  <Paragraphs>1670</Paragraphs>
  <Slides>287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287</vt:i4>
      </vt:variant>
    </vt:vector>
  </HeadingPairs>
  <TitlesOfParts>
    <vt:vector size="292" baseType="lpstr">
      <vt:lpstr>MS PGothic</vt:lpstr>
      <vt:lpstr>Arial</vt:lpstr>
      <vt:lpstr>Book Antiqua</vt:lpstr>
      <vt:lpstr>Calibri</vt:lpstr>
      <vt:lpstr>Pencils_02_2012</vt:lpstr>
      <vt:lpstr>PowerPoint Presentation</vt:lpstr>
      <vt:lpstr>Python </vt:lpstr>
      <vt:lpstr>Python</vt:lpstr>
      <vt:lpstr>Python</vt:lpstr>
      <vt:lpstr>Regular Expressions</vt:lpstr>
      <vt:lpstr>Regular Expressions</vt:lpstr>
      <vt:lpstr>Regular Expressions - Literals</vt:lpstr>
      <vt:lpstr>Regular Expressions - Literals</vt:lpstr>
      <vt:lpstr>Regular Expressions - Literals</vt:lpstr>
      <vt:lpstr>Regular Expression</vt:lpstr>
      <vt:lpstr>Regular Expression</vt:lpstr>
      <vt:lpstr>Regular Expressions Character classes</vt:lpstr>
      <vt:lpstr>Regular Expressions Character classes</vt:lpstr>
      <vt:lpstr>Regular Expression</vt:lpstr>
      <vt:lpstr>Predefined character classes</vt:lpstr>
      <vt:lpstr>Predefined character classes</vt:lpstr>
      <vt:lpstr>Quantifiers</vt:lpstr>
      <vt:lpstr>Boundary Matchers</vt:lpstr>
      <vt:lpstr>Boundary Matchers</vt:lpstr>
      <vt:lpstr>Boundary Matchers</vt:lpstr>
      <vt:lpstr>Boundary Matchers</vt:lpstr>
      <vt:lpstr>Boundary Matchers</vt:lpstr>
      <vt:lpstr>Functions</vt:lpstr>
      <vt:lpstr>Regular Expressions</vt:lpstr>
      <vt:lpstr>Regular Expressions</vt:lpstr>
      <vt:lpstr>Regular Expressions</vt:lpstr>
      <vt:lpstr>Regular Expression</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Decorators</vt:lpstr>
      <vt:lpstr>Decorators</vt:lpstr>
      <vt:lpstr>Decorators</vt:lpstr>
      <vt:lpstr>Decorators</vt:lpstr>
      <vt:lpstr>Iterators</vt:lpstr>
      <vt:lpstr>Iterators</vt:lpstr>
      <vt:lpstr>Generators</vt:lpstr>
      <vt:lpstr>Generators</vt:lpstr>
      <vt:lpstr>Generators vs Iterators</vt:lpstr>
      <vt:lpstr>Generators vs Iterators</vt:lpstr>
      <vt:lpstr>Collections Framework</vt:lpstr>
      <vt:lpstr>Collections Module </vt:lpstr>
      <vt:lpstr>Collections Module </vt:lpstr>
      <vt:lpstr>Collections Module </vt:lpstr>
      <vt:lpstr>Collections Module </vt:lpstr>
      <vt:lpstr>Collections Module </vt:lpstr>
      <vt:lpstr>Collections Module </vt:lpstr>
      <vt:lpstr>Meta class</vt:lpstr>
      <vt:lpstr>Meta Class</vt:lpstr>
      <vt:lpstr>Meta Class</vt:lpstr>
      <vt:lpstr>Dynamic Meta class</vt:lpstr>
      <vt:lpstr>Dynamic Meta class</vt:lpstr>
      <vt:lpstr>Dynamic Meta class</vt:lpstr>
      <vt:lpstr>Dynamic Meta class</vt:lpstr>
      <vt:lpstr>Threads</vt:lpstr>
      <vt:lpstr>Threads</vt:lpstr>
      <vt:lpstr>Threads</vt:lpstr>
      <vt:lpstr>Threads</vt:lpstr>
      <vt:lpstr>Threads</vt:lpstr>
      <vt:lpstr>Threads</vt:lpstr>
      <vt:lpstr>Threads</vt:lpstr>
      <vt:lpstr>Multithreading in Python | Set 2 (Synchronization) </vt:lpstr>
      <vt:lpstr>Multithreading</vt:lpstr>
      <vt:lpstr>Time class</vt:lpstr>
      <vt:lpstr>Shell Commands from Cygwin and Python</vt:lpstr>
      <vt:lpstr>Parallel Processing</vt:lpstr>
      <vt:lpstr>Parallel Processing</vt:lpstr>
      <vt:lpstr>Parallel Processing</vt:lpstr>
      <vt:lpstr>Parallel Processing</vt:lpstr>
      <vt:lpstr>Parallel Processing</vt:lpstr>
      <vt:lpstr>Re-entrant Locks </vt:lpstr>
      <vt:lpstr>Limiting Concurrent Access to Resources </vt:lpstr>
      <vt:lpstr>Limiting Concurrent Access to Resources </vt:lpstr>
      <vt:lpstr>Rentrant Lock</vt:lpstr>
      <vt:lpstr>Sockets, IPv4, and Simple Client/Server Programming</vt:lpstr>
      <vt:lpstr>Sockets, IPv4, and Simple Client/Server Programming</vt:lpstr>
      <vt:lpstr>Sockets, IPv4, and Simple Client/Server Programming</vt:lpstr>
      <vt:lpstr>Sockets and Networking</vt:lpstr>
      <vt:lpstr>Sockets and Networking</vt:lpstr>
      <vt:lpstr>Sockets and Networking</vt:lpstr>
      <vt:lpstr>Signal Handling</vt:lpstr>
      <vt:lpstr>Twisted</vt:lpstr>
      <vt:lpstr>Twisted</vt:lpstr>
      <vt:lpstr>Twisted</vt:lpstr>
      <vt:lpstr>Twisted</vt:lpstr>
      <vt:lpstr>Twisted Architecture</vt:lpstr>
      <vt:lpstr>Twisted Architecture</vt:lpstr>
      <vt:lpstr>Twisted Architecture</vt:lpstr>
      <vt:lpstr>Twisted Architecture</vt:lpstr>
      <vt:lpstr>Twisted Architecture</vt:lpstr>
      <vt:lpstr>Twisted Architecture</vt:lpstr>
      <vt:lpstr>Reactor</vt:lpstr>
      <vt:lpstr>Reactor</vt:lpstr>
      <vt:lpstr>Reactor</vt:lpstr>
      <vt:lpstr>Scipy</vt:lpstr>
      <vt:lpstr>Scipy – sub packages</vt:lpstr>
      <vt:lpstr>SOLID Design Pattern</vt:lpstr>
      <vt:lpstr>Single Responsibility Principle  </vt:lpstr>
      <vt:lpstr>Single Responsibility Principle  </vt:lpstr>
      <vt:lpstr>The open/close principle</vt:lpstr>
      <vt:lpstr>The open/close principle</vt:lpstr>
      <vt:lpstr>The inversion of control principle</vt:lpstr>
      <vt:lpstr>The inversion of control principle</vt:lpstr>
      <vt:lpstr>The interface segregation principle</vt:lpstr>
      <vt:lpstr>The interface segregation principle</vt:lpstr>
      <vt:lpstr>Singleton</vt:lpstr>
      <vt:lpstr>Design Pattern</vt:lpstr>
      <vt:lpstr>Design Pattern</vt:lpstr>
      <vt:lpstr>Design Pattern</vt:lpstr>
      <vt:lpstr>Singleton</vt:lpstr>
      <vt:lpstr>Singleton</vt:lpstr>
      <vt:lpstr>Singleton Disadvantages</vt:lpstr>
      <vt:lpstr>Factory Pattern</vt:lpstr>
      <vt:lpstr>Factory Pattern</vt:lpstr>
      <vt:lpstr>Factory Pattern</vt:lpstr>
      <vt:lpstr>Factory Pattern</vt:lpstr>
      <vt:lpstr>The Simple Factory pattern</vt:lpstr>
      <vt:lpstr>Factory Pattern</vt:lpstr>
      <vt:lpstr>Factory Method Pattern</vt:lpstr>
      <vt:lpstr>Advantages of the Factory method pattern</vt:lpstr>
      <vt:lpstr>The Abstract Factory pattern</vt:lpstr>
      <vt:lpstr>The Factory method versus Abstract Factory method</vt:lpstr>
      <vt:lpstr>The Abstract Factory pattern</vt:lpstr>
      <vt:lpstr>Prototype Pattern</vt:lpstr>
      <vt:lpstr>Façade Design Pattern</vt:lpstr>
      <vt:lpstr>Façade Design Pattern</vt:lpstr>
      <vt:lpstr>Façade Design Pattern</vt:lpstr>
      <vt:lpstr>Façade Design Pattern</vt:lpstr>
      <vt:lpstr>Facade</vt:lpstr>
      <vt:lpstr>Implementing the Façade pattern in the real world</vt:lpstr>
      <vt:lpstr>Implementing the Façade pattern in the real world</vt:lpstr>
      <vt:lpstr>Implementing the Façade pattern in the real world</vt:lpstr>
      <vt:lpstr>Proxy Pattern</vt:lpstr>
      <vt:lpstr>Proxy Pattern</vt:lpstr>
      <vt:lpstr>Proxy Pattern Scenarios</vt:lpstr>
      <vt:lpstr>Proxy Pattern Scenarios</vt:lpstr>
      <vt:lpstr>Proxy Pattern Scenarios</vt:lpstr>
      <vt:lpstr>Proxy Pattern Application</vt:lpstr>
      <vt:lpstr>Proxy Pattern </vt:lpstr>
      <vt:lpstr>Proxy Pattern </vt:lpstr>
      <vt:lpstr>Proxy Pattern </vt:lpstr>
      <vt:lpstr>Understanding different types of Proxies</vt:lpstr>
      <vt:lpstr>Understanding different types of Proxies</vt:lpstr>
      <vt:lpstr>Understanding different types of Proxies</vt:lpstr>
      <vt:lpstr>Understanding different types of Proxies</vt:lpstr>
      <vt:lpstr>Proxy Scenario</vt:lpstr>
      <vt:lpstr>Proxy Scenario</vt:lpstr>
      <vt:lpstr>Advantages</vt:lpstr>
      <vt:lpstr>Comparing the Façade and Proxy patterns</vt:lpstr>
      <vt:lpstr>Observer Pattern</vt:lpstr>
      <vt:lpstr>Observer Pattern</vt:lpstr>
      <vt:lpstr>Observer Pattern</vt:lpstr>
      <vt:lpstr>Observer Pattern</vt:lpstr>
      <vt:lpstr>Observer Pattern</vt:lpstr>
      <vt:lpstr>Observer Pattern</vt:lpstr>
      <vt:lpstr>Observer Pattern</vt:lpstr>
      <vt:lpstr>Observer Pattern</vt:lpstr>
      <vt:lpstr>Observer Pattern</vt:lpstr>
      <vt:lpstr>Observer Pattern</vt:lpstr>
      <vt:lpstr>The Observer pattern – advantages and disadvantages</vt:lpstr>
      <vt:lpstr>The Observer pattern – advantages and disadvantages</vt:lpstr>
      <vt:lpstr>Builder Pattern</vt:lpstr>
      <vt:lpstr>Builder Pattern</vt:lpstr>
      <vt:lpstr>Builder Pattern</vt:lpstr>
      <vt:lpstr>Adapter Pattern</vt:lpstr>
      <vt:lpstr>Adapter Pattern</vt:lpstr>
      <vt:lpstr>Adapter Pattern A real-life example </vt:lpstr>
      <vt:lpstr>The Decorator Pattern</vt:lpstr>
      <vt:lpstr>The Decorator Pattern</vt:lpstr>
      <vt:lpstr>The Decorator Pattern</vt:lpstr>
      <vt:lpstr>The Decorator Pattern</vt:lpstr>
      <vt:lpstr>The Decorator Pattern</vt:lpstr>
      <vt:lpstr>The Flyweight Pattern</vt:lpstr>
      <vt:lpstr>The Flyweight Pattern</vt:lpstr>
      <vt:lpstr>The Flyweight Pattern</vt:lpstr>
      <vt:lpstr>The Model-View-Controller Pattern</vt:lpstr>
      <vt:lpstr>The Model-View-Controller Pattern</vt:lpstr>
      <vt:lpstr>The Model-View-Controller Pattern</vt:lpstr>
      <vt:lpstr>The Model-View-Controller Pattern</vt:lpstr>
      <vt:lpstr>The Model-View-Controller Pattern</vt:lpstr>
      <vt:lpstr>The Model-View-Controller Pattern</vt:lpstr>
      <vt:lpstr>The Model-View-Controller Pattern</vt:lpstr>
      <vt:lpstr>The Chain of Responsibility Pattern</vt:lpstr>
      <vt:lpstr>The Chain of Responsibility Pattern</vt:lpstr>
      <vt:lpstr>The Chain of Responsibility Pattern</vt:lpstr>
      <vt:lpstr>The Chain of Responsibility Pattern usecase </vt:lpstr>
      <vt:lpstr>The Chain of Responsibility Pattern usecase </vt:lpstr>
      <vt:lpstr>The Chain of Responsibility Pattern usecase </vt:lpstr>
      <vt:lpstr>Command Pattern</vt:lpstr>
      <vt:lpstr>Command Pattern</vt:lpstr>
      <vt:lpstr>Command Pattern Real Time</vt:lpstr>
      <vt:lpstr>Command Pattern Real Time</vt:lpstr>
      <vt:lpstr>Command Pattern Real Time – Use Case</vt:lpstr>
      <vt:lpstr>Interpreter Pattern</vt:lpstr>
      <vt:lpstr>Interpreter Pattern</vt:lpstr>
      <vt:lpstr>Interpreter Pattern</vt:lpstr>
      <vt:lpstr>Interpreter Pattern</vt:lpstr>
      <vt:lpstr>Interpreter Pattern</vt:lpstr>
      <vt:lpstr>Interpreter Pattern</vt:lpstr>
      <vt:lpstr>State Pattern</vt:lpstr>
      <vt:lpstr>State Pattern</vt:lpstr>
      <vt:lpstr>State Pattern</vt:lpstr>
      <vt:lpstr>State Pattern</vt:lpstr>
      <vt:lpstr>State Pattern</vt:lpstr>
      <vt:lpstr>The Strategy Pattern</vt:lpstr>
      <vt:lpstr>The Strategy Pattern</vt:lpstr>
      <vt:lpstr>The Strategy Pattern</vt:lpstr>
      <vt:lpstr>The Strategy Pattern</vt:lpstr>
      <vt:lpstr>The Strategy Pattern</vt:lpstr>
      <vt:lpstr>The Strategy Pattern</vt:lpstr>
      <vt:lpstr>The Strategy Pattern</vt:lpstr>
      <vt:lpstr>Object Pool Design Pattern</vt:lpstr>
      <vt:lpstr>Object Pool Design Pattern</vt:lpstr>
      <vt:lpstr>Template Pattern</vt:lpstr>
      <vt:lpstr>Template Pattern</vt:lpstr>
      <vt:lpstr>Template Pattern</vt:lpstr>
      <vt:lpstr>Template Pattern</vt:lpstr>
      <vt:lpstr>Template Pattern</vt:lpstr>
      <vt:lpstr>Template Pattern</vt:lpstr>
      <vt:lpstr>Template Pattern</vt:lpstr>
      <vt:lpstr>Template Pattern</vt:lpstr>
      <vt:lpstr>Template Pattern</vt:lpstr>
      <vt:lpstr>Template Pattern</vt:lpstr>
      <vt:lpstr>Bridge Pattern </vt:lpstr>
      <vt:lpstr>Bridge Pattern </vt:lpstr>
      <vt:lpstr>Bridge Pattern </vt:lpstr>
      <vt:lpstr>Bridge Pattern </vt:lpstr>
      <vt:lpstr>Composite Design Pattern</vt:lpstr>
      <vt:lpstr>Composite Design Pattern</vt:lpstr>
      <vt:lpstr>Composite Design Pattern</vt:lpstr>
      <vt:lpstr>Composite Design Pattern</vt:lpstr>
      <vt:lpstr>Composite Design Pattern</vt:lpstr>
      <vt:lpstr>Iterator Pattern</vt:lpstr>
      <vt:lpstr>Iterator Pattern</vt:lpstr>
      <vt:lpstr>Iterator Pattern</vt:lpstr>
      <vt:lpstr>Iterator Pattern</vt:lpstr>
      <vt:lpstr>Iterator Pattern</vt:lpstr>
      <vt:lpstr>Mediator Pattern</vt:lpstr>
      <vt:lpstr>Mediator Pattern</vt:lpstr>
      <vt:lpstr>Mediator Pattern</vt:lpstr>
      <vt:lpstr>Memento design pattern </vt:lpstr>
      <vt:lpstr>Memento design pattern </vt:lpstr>
      <vt:lpstr>Memento design pattern </vt:lpstr>
      <vt:lpstr>Memento design pattern </vt:lpstr>
      <vt:lpstr>Memento design pattern </vt:lpstr>
      <vt:lpstr>Memento design pattern </vt:lpstr>
      <vt:lpstr>Memento design pattern </vt:lpstr>
      <vt:lpstr>Memento design pattern </vt:lpstr>
      <vt:lpstr>Memory Management</vt:lpstr>
      <vt:lpstr>Memory Management</vt:lpstr>
      <vt:lpstr>Memory Management</vt:lpstr>
      <vt:lpstr>Memory Management</vt:lpstr>
      <vt:lpstr>Memory Management</vt:lpstr>
      <vt:lpstr>Memory Management</vt:lpstr>
      <vt:lpstr>Memory Management</vt:lpstr>
      <vt:lpstr>Memory Management</vt:lpstr>
      <vt:lpstr>Memory Management</vt:lpstr>
      <vt:lpstr>Memory Management</vt:lpstr>
      <vt:lpstr>Unit Testing in Python – Unittest</vt:lpstr>
      <vt:lpstr>Unit Testing in Python – Unittest</vt:lpstr>
      <vt:lpstr>Unit Testing in Python – Unittest</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1014</cp:revision>
  <dcterms:created xsi:type="dcterms:W3CDTF">2012-03-13T15:47:14Z</dcterms:created>
  <dcterms:modified xsi:type="dcterms:W3CDTF">2019-04-26T19:39:19Z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